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9.xml.rels" ContentType="application/vnd.openxmlformats-package.relationships+xml"/>
  <Override PartName="/ppt/slides/_rels/slide8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8.xml.rels" ContentType="application/vnd.openxmlformats-package.relationships+xml"/>
  <Override PartName="/ppt/slides/_rels/slide16.xml.rels" ContentType="application/vnd.openxmlformats-package.relationships+xml"/>
  <Override PartName="/ppt/slides/_rels/slide23.xml.rels" ContentType="application/vnd.openxmlformats-package.relationships+xml"/>
  <Override PartName="/ppt/slides/_rels/slide12.xml.rels" ContentType="application/vnd.openxmlformats-package.relationships+xml"/>
  <Override PartName="/ppt/slides/_rels/slide31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7.xml.rels" ContentType="application/vnd.openxmlformats-package.relationships+xml"/>
  <Override PartName="/ppt/slides/_rels/slide18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media/image3.jpeg" ContentType="image/jpeg"/>
  <Override PartName="/ppt/media/image14.png" ContentType="image/png"/>
  <Override PartName="/ppt/media/image6.png" ContentType="image/png"/>
  <Override PartName="/ppt/media/image4.png" ContentType="image/png"/>
  <Override PartName="/ppt/media/image5.jpeg" ContentType="image/jpeg"/>
  <Override PartName="/ppt/media/image7.svg" ContentType="image/svg"/>
  <Override PartName="/ppt/media/image12.jpeg" ContentType="image/jpeg"/>
  <Override PartName="/ppt/media/image9.jpeg" ContentType="image/jpeg"/>
  <Override PartName="/ppt/media/image2.jpeg" ContentType="image/jpeg"/>
  <Override PartName="/ppt/media/image10.jpeg" ContentType="image/jpeg"/>
  <Override PartName="/ppt/media/image8.jpeg" ContentType="image/jpeg"/>
  <Override PartName="/ppt/media/image11.jpeg" ContentType="image/jpeg"/>
  <Override PartName="/ppt/media/image13.jpeg" ContentType="image/jpeg"/>
  <Override PartName="/ppt/fonts/Font_1_Poppins_Bold.fntdata" ContentType="application/x-fontdata"/>
  <Override PartName="/ppt/fonts/Font_7_Arial_Unicode_MS_Regular.fntdata" ContentType="application/x-fontdata"/>
  <Override PartName="/ppt/fonts/Font_3_Quicksand_Bold.fntdata" ContentType="application/x-fontdata"/>
  <Override PartName="/ppt/fonts/Font_6_Oswald_Regular.fntdata" ContentType="application/x-fontdata"/>
  <Override PartName="/ppt/fonts/Font_4_Quicksand_Italic.fntdata" ContentType="application/x-fontdata"/>
  <Override PartName="/ppt/fonts/Font_2_Quicksand_Regular.fntdata" ContentType="application/x-fontdata"/>
  <Override PartName="/ppt/fonts/Font_5_Lora_Italic.fntdata" ContentType="application/x-fontdata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8288000" cy="10287000"/>
  <p:notesSz cx="7772400" cy="10058400"/>
  <p:embeddedFontLst>
    <p:embeddedFont>
      <p:font typeface="Quicksand Italics"/>
    </p:embeddedFont>
    <p:embeddedFont>
      <p:font typeface="Poppins"/>
      <p:bold r:id="rId36"/>
    </p:embeddedFont>
    <p:embeddedFont>
      <p:font typeface="Quicksand"/>
      <p:regular r:id="rId37"/>
      <p:bold r:id="rId38"/>
      <p:italic r:id="rId39"/>
    </p:embeddedFont>
    <p:embeddedFont>
      <p:font typeface="Poppins Bold"/>
    </p:embeddedFont>
    <p:embeddedFont>
      <p:font typeface="Quicksand Bold"/>
    </p:embeddedFont>
    <p:embeddedFont>
      <p:font typeface="Roboto Condensed Bold"/>
    </p:embeddedFont>
    <p:embeddedFont>
      <p:font typeface="Lora"/>
      <p:italic r:id="rId40"/>
      <p:boldItalic r:id="rId40"/>
    </p:embeddedFont>
    <p:embeddedFont>
      <p:font typeface="Oswald"/>
      <p:regular r:id="rId41"/>
      <p:bold r:id="rId41"/>
    </p:embeddedFont>
    <p:embeddedFont>
      <p:font typeface="Arial Unicode MS"/>
      <p:regular r:id="rId42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font" Target="fonts/Font_1_Poppins_Bold.fntdata"/><Relationship Id="rId37" Type="http://schemas.openxmlformats.org/officeDocument/2006/relationships/font" Target="fonts/Font_2_Quicksand_Regular.fntdata"/><Relationship Id="rId38" Type="http://schemas.openxmlformats.org/officeDocument/2006/relationships/font" Target="fonts/Font_3_Quicksand_Bold.fntdata"/><Relationship Id="rId39" Type="http://schemas.openxmlformats.org/officeDocument/2006/relationships/font" Target="fonts/Font_4_Quicksand_Italic.fntdata"/><Relationship Id="rId40" Type="http://schemas.openxmlformats.org/officeDocument/2006/relationships/font" Target="fonts/Font_5_Lora_Italic.fntdata"/><Relationship Id="rId41" Type="http://schemas.openxmlformats.org/officeDocument/2006/relationships/font" Target="fonts/Font_6_Oswald_Regular.fntdata"/><Relationship Id="rId42" Type="http://schemas.openxmlformats.org/officeDocument/2006/relationships/font" Target="fonts/Font_7_Arial_Unicode_MS_Regular.fntdata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3E5E1FC-2C3F-4801-8EFA-584F3C6C9F1E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560" cy="63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560" cy="3950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000" cy="63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000" cy="3950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8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CCB8D4D-9340-49BA-A954-94AF782E2CC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F4F0328-A8DC-4998-986D-B4C9BA864719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440" cy="116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0920" cy="585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440" cy="469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580CDC3-E2F4-4DAF-BC81-024C6F21092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5680" cy="565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5680" cy="80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FF0DEAC-E099-4A89-BF08-F29F31174D8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0035F1-CE10-4BCD-965D-0F37C6F9269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67345D9-3A3B-45DF-89F2-314151154CCD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6680" cy="585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200" cy="585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7FF8D69-0221-48F6-804C-0CAD3BD4DA87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CC5C5DB-D5E2-4F6C-86AF-1A729588ED2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EE07A99-0A21-41E6-8396-0ECF4C0687DF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776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7760" cy="4525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A8F41E-811B-4A41-8B05-56EFE596D7F2}" type="slidenum">
              <a:rPr b="0" lang="en-US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6.png"/><Relationship Id="rId3" Type="http://schemas.openxmlformats.org/officeDocument/2006/relationships/image" Target="../media/image7.sv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image" Target="../media/image6.png"/><Relationship Id="rId6" Type="http://schemas.openxmlformats.org/officeDocument/2006/relationships/image" Target="../media/image7.svg"/><Relationship Id="rId7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audio" Target="file:///Users/sfsfmac/Music/Music/Media.localized/Music/Song Factory presentation clips/Unknown Album/Beat Beat BeatClip.mp3" TargetMode="External"/><Relationship Id="rId5" Type="http://schemas.microsoft.com/office/2007/relationships/media" Target="file:///Users/sfsfmac/Music/Music/Media.localized/Music/Song Factory presentation clips/Unknown Album/Beat Beat BeatClip.mp3" TargetMode="External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sv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audio" Target="file:///Users/sfsfmac/Music/Music/Media.localized/Music/Song Factory presentation clips/Unknown Album/emotion Ocean clip1.mp3" TargetMode="External"/><Relationship Id="rId4" Type="http://schemas.microsoft.com/office/2007/relationships/media" Target="file:///Users/sfsfmac/Music/Music/Media.localized/Music/Song Factory presentation clips/Unknown Album/emotion Ocean clip1.mp3" TargetMode="External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sv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2"/>
          <p:cNvGrpSpPr/>
          <p:nvPr/>
        </p:nvGrpSpPr>
        <p:grpSpPr>
          <a:xfrm>
            <a:off x="360" y="-16200"/>
            <a:ext cx="18287280" cy="7447680"/>
            <a:chOff x="360" y="-16200"/>
            <a:chExt cx="18287280" cy="7447680"/>
          </a:xfrm>
        </p:grpSpPr>
        <p:pic>
          <p:nvPicPr>
            <p:cNvPr id="62" name="Picture 3" descr=""/>
            <p:cNvPicPr/>
            <p:nvPr/>
          </p:nvPicPr>
          <p:blipFill>
            <a:blip r:embed="rId1"/>
            <a:srcRect l="281" t="0" r="281" b="0"/>
            <a:stretch/>
          </p:blipFill>
          <p:spPr>
            <a:xfrm>
              <a:off x="360" y="-16200"/>
              <a:ext cx="18287280" cy="74476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63" name="TextBox 4"/>
          <p:cNvSpPr/>
          <p:nvPr/>
        </p:nvSpPr>
        <p:spPr>
          <a:xfrm>
            <a:off x="5582520" y="9208800"/>
            <a:ext cx="7074000" cy="90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CHOSEN AS ONE OF THE TOP 6 INNOVATIVE PRACTICES IN USA AND CANADA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BY THE COUNCIL ON ACCREDITATION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" name="Picture 5" descr=""/>
          <p:cNvPicPr/>
          <p:nvPr/>
        </p:nvPicPr>
        <p:blipFill>
          <a:blip r:embed="rId2"/>
          <a:stretch/>
        </p:blipFill>
        <p:spPr>
          <a:xfrm>
            <a:off x="115200" y="5678280"/>
            <a:ext cx="18221400" cy="46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Picture 6" descr=""/>
          <p:cNvPicPr/>
          <p:nvPr/>
        </p:nvPicPr>
        <p:blipFill>
          <a:blip r:embed="rId3">
            <a:alphaModFix amt="76000"/>
          </a:blip>
          <a:srcRect l="0" t="25749" r="0" b="27013"/>
          <a:stretch/>
        </p:blipFill>
        <p:spPr>
          <a:xfrm>
            <a:off x="4678920" y="3045600"/>
            <a:ext cx="8881200" cy="419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TextBox 7"/>
          <p:cNvSpPr/>
          <p:nvPr/>
        </p:nvSpPr>
        <p:spPr>
          <a:xfrm>
            <a:off x="2544480" y="3357360"/>
            <a:ext cx="13197960" cy="15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999"/>
              </a:lnSpc>
            </a:pPr>
            <a:r>
              <a:rPr b="0" lang="en-US" sz="12000" spc="1559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SONG FACTORY</a:t>
            </a:r>
            <a:endParaRPr b="0" lang="en-US" sz="1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Box 8"/>
          <p:cNvSpPr/>
          <p:nvPr/>
        </p:nvSpPr>
        <p:spPr>
          <a:xfrm>
            <a:off x="4428720" y="5402520"/>
            <a:ext cx="9594000" cy="63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799"/>
              </a:lnSpc>
            </a:pP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MUSIC CREATION PROGRAM</a:t>
            </a:r>
            <a:endParaRPr b="0" lang="en-US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TextBox 9"/>
          <p:cNvSpPr/>
          <p:nvPr/>
        </p:nvSpPr>
        <p:spPr>
          <a:xfrm>
            <a:off x="14408640" y="3339720"/>
            <a:ext cx="1078200" cy="3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r>
              <a:rPr b="0" lang="en-US" sz="2400" spc="312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TM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2"/>
          <p:cNvGrpSpPr/>
          <p:nvPr/>
        </p:nvGrpSpPr>
        <p:grpSpPr>
          <a:xfrm>
            <a:off x="14981400" y="2934360"/>
            <a:ext cx="7642800" cy="3067560"/>
            <a:chOff x="14981400" y="2934360"/>
            <a:chExt cx="7642800" cy="3067560"/>
          </a:xfrm>
        </p:grpSpPr>
        <p:sp>
          <p:nvSpPr>
            <p:cNvPr id="152" name="TextBox 3"/>
            <p:cNvSpPr/>
            <p:nvPr/>
          </p:nvSpPr>
          <p:spPr>
            <a:xfrm>
              <a:off x="14981400" y="550404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" name="TextBox 4"/>
            <p:cNvSpPr/>
            <p:nvPr/>
          </p:nvSpPr>
          <p:spPr>
            <a:xfrm>
              <a:off x="14981400" y="293436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LOVE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54" name="TextBox 5"/>
          <p:cNvSpPr/>
          <p:nvPr/>
        </p:nvSpPr>
        <p:spPr>
          <a:xfrm>
            <a:off x="14340960" y="8160120"/>
            <a:ext cx="7169040" cy="4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875"/>
              </a:lnSpc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" name="TextBox 6"/>
          <p:cNvSpPr/>
          <p:nvPr/>
        </p:nvSpPr>
        <p:spPr>
          <a:xfrm>
            <a:off x="698400" y="927360"/>
            <a:ext cx="5928480" cy="89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Drugs are why I got taken away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dad started selling drugs to survive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divorced parents, I was homeless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was stealing drugs, so I could get high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I’d be going through withdrawal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dad coming to my visits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high on heroin, nodding out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really want to see him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he’s going down the wrong path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stop before it’s too late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seen people overdose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wonder why I’m full of hate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wish you would change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for me and not you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Spend your money on drugs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can’t even buy yourself food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It’s just sad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 I’m changing for you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my parents can’t change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don’t know what to do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6" name="AutoShape 7"/>
          <p:cNvSpPr/>
          <p:nvPr/>
        </p:nvSpPr>
        <p:spPr>
          <a:xfrm>
            <a:off x="1346868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57" name="Group 8"/>
          <p:cNvGrpSpPr/>
          <p:nvPr/>
        </p:nvGrpSpPr>
        <p:grpSpPr>
          <a:xfrm>
            <a:off x="13300560" y="1083600"/>
            <a:ext cx="400680" cy="402480"/>
            <a:chOff x="13300560" y="1083600"/>
            <a:chExt cx="400680" cy="402480"/>
          </a:xfrm>
        </p:grpSpPr>
        <p:sp>
          <p:nvSpPr>
            <p:cNvPr id="158" name="Freeform 9"/>
            <p:cNvSpPr/>
            <p:nvPr/>
          </p:nvSpPr>
          <p:spPr>
            <a:xfrm>
              <a:off x="1330056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59" name="Group 10"/>
          <p:cNvGrpSpPr/>
          <p:nvPr/>
        </p:nvGrpSpPr>
        <p:grpSpPr>
          <a:xfrm>
            <a:off x="13300560" y="3074760"/>
            <a:ext cx="400680" cy="402480"/>
            <a:chOff x="13300560" y="3074760"/>
            <a:chExt cx="400680" cy="402480"/>
          </a:xfrm>
        </p:grpSpPr>
        <p:sp>
          <p:nvSpPr>
            <p:cNvPr id="160" name="Freeform 11"/>
            <p:cNvSpPr/>
            <p:nvPr/>
          </p:nvSpPr>
          <p:spPr>
            <a:xfrm>
              <a:off x="1330056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1" name="Group 12"/>
          <p:cNvGrpSpPr/>
          <p:nvPr/>
        </p:nvGrpSpPr>
        <p:grpSpPr>
          <a:xfrm>
            <a:off x="13300560" y="4941720"/>
            <a:ext cx="400680" cy="402480"/>
            <a:chOff x="13300560" y="4941720"/>
            <a:chExt cx="400680" cy="402480"/>
          </a:xfrm>
        </p:grpSpPr>
        <p:sp>
          <p:nvSpPr>
            <p:cNvPr id="162" name="Freeform 13"/>
            <p:cNvSpPr/>
            <p:nvPr/>
          </p:nvSpPr>
          <p:spPr>
            <a:xfrm>
              <a:off x="1330056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3" name="Group 14"/>
          <p:cNvGrpSpPr/>
          <p:nvPr/>
        </p:nvGrpSpPr>
        <p:grpSpPr>
          <a:xfrm>
            <a:off x="13300560" y="6922800"/>
            <a:ext cx="400680" cy="402480"/>
            <a:chOff x="13300560" y="6922800"/>
            <a:chExt cx="400680" cy="402480"/>
          </a:xfrm>
        </p:grpSpPr>
        <p:sp>
          <p:nvSpPr>
            <p:cNvPr id="164" name="Freeform 15"/>
            <p:cNvSpPr/>
            <p:nvPr/>
          </p:nvSpPr>
          <p:spPr>
            <a:xfrm>
              <a:off x="1330056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5" name="Group 16"/>
          <p:cNvGrpSpPr/>
          <p:nvPr/>
        </p:nvGrpSpPr>
        <p:grpSpPr>
          <a:xfrm>
            <a:off x="13300560" y="8876520"/>
            <a:ext cx="400680" cy="402480"/>
            <a:chOff x="13300560" y="8876520"/>
            <a:chExt cx="400680" cy="402480"/>
          </a:xfrm>
        </p:grpSpPr>
        <p:sp>
          <p:nvSpPr>
            <p:cNvPr id="166" name="Freeform 17"/>
            <p:cNvSpPr/>
            <p:nvPr/>
          </p:nvSpPr>
          <p:spPr>
            <a:xfrm>
              <a:off x="1330056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7" name="TextBox 18"/>
          <p:cNvSpPr/>
          <p:nvPr/>
        </p:nvSpPr>
        <p:spPr>
          <a:xfrm>
            <a:off x="6734160" y="2739960"/>
            <a:ext cx="5928480" cy="48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say there’s nothing for you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you have a whole kid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know you have a new one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forget the stuff you did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 got so high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had to crop her out of a couple photos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Seen Xanax dripping down her nose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that’s a no-no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68" name="Picture 19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336520" y="699480"/>
            <a:ext cx="11672640" cy="8228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0" name="Group 3"/>
          <p:cNvGrpSpPr/>
          <p:nvPr/>
        </p:nvGrpSpPr>
        <p:grpSpPr>
          <a:xfrm>
            <a:off x="-4336200" y="863640"/>
            <a:ext cx="8408160" cy="4579200"/>
            <a:chOff x="-4336200" y="863640"/>
            <a:chExt cx="8408160" cy="4579200"/>
          </a:xfrm>
        </p:grpSpPr>
        <p:sp>
          <p:nvSpPr>
            <p:cNvPr id="171" name="TextBox 4"/>
            <p:cNvSpPr/>
            <p:nvPr/>
          </p:nvSpPr>
          <p:spPr>
            <a:xfrm>
              <a:off x="-4336200" y="4893840"/>
              <a:ext cx="7886880" cy="54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4263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" name="TextBox 5"/>
            <p:cNvSpPr/>
            <p:nvPr/>
          </p:nvSpPr>
          <p:spPr>
            <a:xfrm>
              <a:off x="-4336200" y="863640"/>
              <a:ext cx="8408160" cy="334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9505"/>
                </a:lnSpc>
              </a:pPr>
              <a:r>
                <a:rPr b="0" lang="en-US" sz="7919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MOOD</a:t>
              </a: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9505"/>
                </a:lnSpc>
              </a:pPr>
              <a:r>
                <a:rPr b="0" lang="en-US" sz="7919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SWINGS</a:t>
              </a: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7393"/>
                </a:lnSpc>
              </a:pP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73" name="TextBox 6"/>
          <p:cNvSpPr/>
          <p:nvPr/>
        </p:nvSpPr>
        <p:spPr>
          <a:xfrm>
            <a:off x="6088320" y="189360"/>
            <a:ext cx="9221040" cy="10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are you mad at me?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 did I do wrong?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Is it my fault?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 you took a break, 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I don’t know for how long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are you gonna leave me?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Have I misspoken?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not gonna be there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feel like a piece of my mirror will be broken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each piece of the mirror is a different friend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one friend goes, and it’s missing then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look different in the reflection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 close but so far from perfection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Feel like I’m frozen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can’t move but I don’t know it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watching and I can’t move on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r>
              <a:rPr b="0" lang="en-US" sz="259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takes me back to my dad beating my mom</a:t>
            </a: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459"/>
              </a:lnSpc>
            </a:pPr>
            <a:endParaRPr b="0" lang="en-US" sz="25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4" name="AutoShape 7"/>
          <p:cNvSpPr/>
          <p:nvPr/>
        </p:nvSpPr>
        <p:spPr>
          <a:xfrm>
            <a:off x="520380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75" name="Group 8"/>
          <p:cNvGrpSpPr/>
          <p:nvPr/>
        </p:nvGrpSpPr>
        <p:grpSpPr>
          <a:xfrm>
            <a:off x="5035680" y="1083600"/>
            <a:ext cx="400680" cy="402480"/>
            <a:chOff x="5035680" y="1083600"/>
            <a:chExt cx="400680" cy="402480"/>
          </a:xfrm>
        </p:grpSpPr>
        <p:sp>
          <p:nvSpPr>
            <p:cNvPr id="176" name="Freeform 9"/>
            <p:cNvSpPr/>
            <p:nvPr/>
          </p:nvSpPr>
          <p:spPr>
            <a:xfrm>
              <a:off x="503568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77" name="Group 10"/>
          <p:cNvGrpSpPr/>
          <p:nvPr/>
        </p:nvGrpSpPr>
        <p:grpSpPr>
          <a:xfrm>
            <a:off x="5035680" y="3074760"/>
            <a:ext cx="400680" cy="402480"/>
            <a:chOff x="5035680" y="3074760"/>
            <a:chExt cx="400680" cy="402480"/>
          </a:xfrm>
        </p:grpSpPr>
        <p:sp>
          <p:nvSpPr>
            <p:cNvPr id="178" name="Freeform 11"/>
            <p:cNvSpPr/>
            <p:nvPr/>
          </p:nvSpPr>
          <p:spPr>
            <a:xfrm>
              <a:off x="503568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79" name="Group 12"/>
          <p:cNvGrpSpPr/>
          <p:nvPr/>
        </p:nvGrpSpPr>
        <p:grpSpPr>
          <a:xfrm>
            <a:off x="5035680" y="4941720"/>
            <a:ext cx="400680" cy="402480"/>
            <a:chOff x="5035680" y="4941720"/>
            <a:chExt cx="400680" cy="402480"/>
          </a:xfrm>
        </p:grpSpPr>
        <p:sp>
          <p:nvSpPr>
            <p:cNvPr id="180" name="Freeform 13"/>
            <p:cNvSpPr/>
            <p:nvPr/>
          </p:nvSpPr>
          <p:spPr>
            <a:xfrm>
              <a:off x="503568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81" name="Group 14"/>
          <p:cNvGrpSpPr/>
          <p:nvPr/>
        </p:nvGrpSpPr>
        <p:grpSpPr>
          <a:xfrm>
            <a:off x="5035680" y="6922800"/>
            <a:ext cx="400680" cy="402480"/>
            <a:chOff x="5035680" y="6922800"/>
            <a:chExt cx="400680" cy="402480"/>
          </a:xfrm>
        </p:grpSpPr>
        <p:sp>
          <p:nvSpPr>
            <p:cNvPr id="182" name="Freeform 15"/>
            <p:cNvSpPr/>
            <p:nvPr/>
          </p:nvSpPr>
          <p:spPr>
            <a:xfrm>
              <a:off x="503568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83" name="Group 16"/>
          <p:cNvGrpSpPr/>
          <p:nvPr/>
        </p:nvGrpSpPr>
        <p:grpSpPr>
          <a:xfrm>
            <a:off x="5035680" y="8876520"/>
            <a:ext cx="400680" cy="402480"/>
            <a:chOff x="5035680" y="8876520"/>
            <a:chExt cx="400680" cy="402480"/>
          </a:xfrm>
        </p:grpSpPr>
        <p:sp>
          <p:nvSpPr>
            <p:cNvPr id="184" name="Freeform 17"/>
            <p:cNvSpPr/>
            <p:nvPr/>
          </p:nvSpPr>
          <p:spPr>
            <a:xfrm>
              <a:off x="503568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5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7" name="Group 3"/>
          <p:cNvGrpSpPr/>
          <p:nvPr/>
        </p:nvGrpSpPr>
        <p:grpSpPr>
          <a:xfrm>
            <a:off x="-4336200" y="863640"/>
            <a:ext cx="8408160" cy="4579200"/>
            <a:chOff x="-4336200" y="863640"/>
            <a:chExt cx="8408160" cy="4579200"/>
          </a:xfrm>
        </p:grpSpPr>
        <p:sp>
          <p:nvSpPr>
            <p:cNvPr id="188" name="TextBox 4"/>
            <p:cNvSpPr/>
            <p:nvPr/>
          </p:nvSpPr>
          <p:spPr>
            <a:xfrm>
              <a:off x="-4336200" y="4893840"/>
              <a:ext cx="7886880" cy="54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4263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9" name="TextBox 5"/>
            <p:cNvSpPr/>
            <p:nvPr/>
          </p:nvSpPr>
          <p:spPr>
            <a:xfrm>
              <a:off x="-4336200" y="863640"/>
              <a:ext cx="8408160" cy="334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9505"/>
                </a:lnSpc>
              </a:pPr>
              <a:r>
                <a:rPr b="0" lang="en-US" sz="7919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MOOD</a:t>
              </a: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9505"/>
                </a:lnSpc>
              </a:pPr>
              <a:r>
                <a:rPr b="0" lang="en-US" sz="7919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SWINGS</a:t>
              </a: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7393"/>
                </a:lnSpc>
              </a:pP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90" name="TextBox 6"/>
          <p:cNvSpPr/>
          <p:nvPr/>
        </p:nvSpPr>
        <p:spPr>
          <a:xfrm>
            <a:off x="5604840" y="18360"/>
            <a:ext cx="8929080" cy="59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can’t breathe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 did it do to me?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What...I didn’t win?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underwater and I can’t swim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Standing on the ocean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something pulls you down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broken emotions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make you drown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Broken emotions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17"/>
              </a:lnSpc>
            </a:pPr>
            <a:r>
              <a:rPr b="0" lang="en-US" sz="2510" spc="15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 do I do now?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1" name="AutoShape 7"/>
          <p:cNvSpPr/>
          <p:nvPr/>
        </p:nvSpPr>
        <p:spPr>
          <a:xfrm>
            <a:off x="520380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92" name="Group 8"/>
          <p:cNvGrpSpPr/>
          <p:nvPr/>
        </p:nvGrpSpPr>
        <p:grpSpPr>
          <a:xfrm>
            <a:off x="5035680" y="1083600"/>
            <a:ext cx="400680" cy="402480"/>
            <a:chOff x="5035680" y="1083600"/>
            <a:chExt cx="400680" cy="402480"/>
          </a:xfrm>
        </p:grpSpPr>
        <p:sp>
          <p:nvSpPr>
            <p:cNvPr id="193" name="Freeform 9"/>
            <p:cNvSpPr/>
            <p:nvPr/>
          </p:nvSpPr>
          <p:spPr>
            <a:xfrm>
              <a:off x="503568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94" name="Group 10"/>
          <p:cNvGrpSpPr/>
          <p:nvPr/>
        </p:nvGrpSpPr>
        <p:grpSpPr>
          <a:xfrm>
            <a:off x="5035680" y="3074760"/>
            <a:ext cx="400680" cy="402480"/>
            <a:chOff x="5035680" y="3074760"/>
            <a:chExt cx="400680" cy="402480"/>
          </a:xfrm>
        </p:grpSpPr>
        <p:sp>
          <p:nvSpPr>
            <p:cNvPr id="195" name="Freeform 11"/>
            <p:cNvSpPr/>
            <p:nvPr/>
          </p:nvSpPr>
          <p:spPr>
            <a:xfrm>
              <a:off x="503568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96" name="Group 12"/>
          <p:cNvGrpSpPr/>
          <p:nvPr/>
        </p:nvGrpSpPr>
        <p:grpSpPr>
          <a:xfrm>
            <a:off x="5035680" y="4941720"/>
            <a:ext cx="400680" cy="402480"/>
            <a:chOff x="5035680" y="4941720"/>
            <a:chExt cx="400680" cy="402480"/>
          </a:xfrm>
        </p:grpSpPr>
        <p:sp>
          <p:nvSpPr>
            <p:cNvPr id="197" name="Freeform 13"/>
            <p:cNvSpPr/>
            <p:nvPr/>
          </p:nvSpPr>
          <p:spPr>
            <a:xfrm>
              <a:off x="503568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98" name="Group 14"/>
          <p:cNvGrpSpPr/>
          <p:nvPr/>
        </p:nvGrpSpPr>
        <p:grpSpPr>
          <a:xfrm>
            <a:off x="5035680" y="6922800"/>
            <a:ext cx="400680" cy="402480"/>
            <a:chOff x="5035680" y="6922800"/>
            <a:chExt cx="400680" cy="402480"/>
          </a:xfrm>
        </p:grpSpPr>
        <p:sp>
          <p:nvSpPr>
            <p:cNvPr id="199" name="Freeform 15"/>
            <p:cNvSpPr/>
            <p:nvPr/>
          </p:nvSpPr>
          <p:spPr>
            <a:xfrm>
              <a:off x="503568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00" name="Group 16"/>
          <p:cNvGrpSpPr/>
          <p:nvPr/>
        </p:nvGrpSpPr>
        <p:grpSpPr>
          <a:xfrm>
            <a:off x="5035680" y="8876520"/>
            <a:ext cx="400680" cy="402480"/>
            <a:chOff x="5035680" y="8876520"/>
            <a:chExt cx="400680" cy="402480"/>
          </a:xfrm>
        </p:grpSpPr>
        <p:sp>
          <p:nvSpPr>
            <p:cNvPr id="201" name="Freeform 17"/>
            <p:cNvSpPr/>
            <p:nvPr/>
          </p:nvSpPr>
          <p:spPr>
            <a:xfrm>
              <a:off x="503568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02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Box 19"/>
          <p:cNvSpPr/>
          <p:nvPr/>
        </p:nvSpPr>
        <p:spPr>
          <a:xfrm>
            <a:off x="5604840" y="6591240"/>
            <a:ext cx="5450400" cy="34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Extremely intense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hyperventilate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terrified, sad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The trigger is a punch to the face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Like a bullet hitting your brain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can’t get over the pain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I’m scared of myself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emotions are hell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5" name="Group 3"/>
          <p:cNvGrpSpPr/>
          <p:nvPr/>
        </p:nvGrpSpPr>
        <p:grpSpPr>
          <a:xfrm>
            <a:off x="-4336200" y="863640"/>
            <a:ext cx="8408160" cy="4579200"/>
            <a:chOff x="-4336200" y="863640"/>
            <a:chExt cx="8408160" cy="4579200"/>
          </a:xfrm>
        </p:grpSpPr>
        <p:sp>
          <p:nvSpPr>
            <p:cNvPr id="206" name="TextBox 4"/>
            <p:cNvSpPr/>
            <p:nvPr/>
          </p:nvSpPr>
          <p:spPr>
            <a:xfrm>
              <a:off x="-4336200" y="4893840"/>
              <a:ext cx="7886880" cy="54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4263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7" name="TextBox 5"/>
            <p:cNvSpPr/>
            <p:nvPr/>
          </p:nvSpPr>
          <p:spPr>
            <a:xfrm>
              <a:off x="-4336200" y="863640"/>
              <a:ext cx="8408160" cy="334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9505"/>
                </a:lnSpc>
              </a:pPr>
              <a:r>
                <a:rPr b="0" lang="en-US" sz="7919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MOOD</a:t>
              </a: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9505"/>
                </a:lnSpc>
              </a:pPr>
              <a:r>
                <a:rPr b="0" lang="en-US" sz="7919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SWINGS</a:t>
              </a: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7393"/>
                </a:lnSpc>
              </a:pPr>
              <a:endParaRPr b="0" lang="en-US" sz="7919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08" name="AutoShape 6"/>
          <p:cNvSpPr/>
          <p:nvPr/>
        </p:nvSpPr>
        <p:spPr>
          <a:xfrm>
            <a:off x="520380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09" name="Group 7"/>
          <p:cNvGrpSpPr/>
          <p:nvPr/>
        </p:nvGrpSpPr>
        <p:grpSpPr>
          <a:xfrm>
            <a:off x="5035680" y="1083600"/>
            <a:ext cx="400680" cy="402480"/>
            <a:chOff x="5035680" y="1083600"/>
            <a:chExt cx="400680" cy="402480"/>
          </a:xfrm>
        </p:grpSpPr>
        <p:sp>
          <p:nvSpPr>
            <p:cNvPr id="210" name="Freeform 8"/>
            <p:cNvSpPr/>
            <p:nvPr/>
          </p:nvSpPr>
          <p:spPr>
            <a:xfrm>
              <a:off x="503568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1" name="Group 9"/>
          <p:cNvGrpSpPr/>
          <p:nvPr/>
        </p:nvGrpSpPr>
        <p:grpSpPr>
          <a:xfrm>
            <a:off x="5035680" y="3074760"/>
            <a:ext cx="400680" cy="402480"/>
            <a:chOff x="5035680" y="3074760"/>
            <a:chExt cx="400680" cy="402480"/>
          </a:xfrm>
        </p:grpSpPr>
        <p:sp>
          <p:nvSpPr>
            <p:cNvPr id="212" name="Freeform 10"/>
            <p:cNvSpPr/>
            <p:nvPr/>
          </p:nvSpPr>
          <p:spPr>
            <a:xfrm>
              <a:off x="503568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3" name="Group 11"/>
          <p:cNvGrpSpPr/>
          <p:nvPr/>
        </p:nvGrpSpPr>
        <p:grpSpPr>
          <a:xfrm>
            <a:off x="5035680" y="4941720"/>
            <a:ext cx="400680" cy="402480"/>
            <a:chOff x="5035680" y="4941720"/>
            <a:chExt cx="400680" cy="402480"/>
          </a:xfrm>
        </p:grpSpPr>
        <p:sp>
          <p:nvSpPr>
            <p:cNvPr id="214" name="Freeform 12"/>
            <p:cNvSpPr/>
            <p:nvPr/>
          </p:nvSpPr>
          <p:spPr>
            <a:xfrm>
              <a:off x="503568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5" name="Group 13"/>
          <p:cNvGrpSpPr/>
          <p:nvPr/>
        </p:nvGrpSpPr>
        <p:grpSpPr>
          <a:xfrm>
            <a:off x="5035680" y="6922800"/>
            <a:ext cx="400680" cy="402480"/>
            <a:chOff x="5035680" y="6922800"/>
            <a:chExt cx="400680" cy="402480"/>
          </a:xfrm>
        </p:grpSpPr>
        <p:sp>
          <p:nvSpPr>
            <p:cNvPr id="216" name="Freeform 14"/>
            <p:cNvSpPr/>
            <p:nvPr/>
          </p:nvSpPr>
          <p:spPr>
            <a:xfrm>
              <a:off x="503568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17" name="Group 15"/>
          <p:cNvGrpSpPr/>
          <p:nvPr/>
        </p:nvGrpSpPr>
        <p:grpSpPr>
          <a:xfrm>
            <a:off x="5035680" y="8876520"/>
            <a:ext cx="400680" cy="402480"/>
            <a:chOff x="5035680" y="8876520"/>
            <a:chExt cx="400680" cy="402480"/>
          </a:xfrm>
        </p:grpSpPr>
        <p:sp>
          <p:nvSpPr>
            <p:cNvPr id="218" name="Freeform 16"/>
            <p:cNvSpPr/>
            <p:nvPr/>
          </p:nvSpPr>
          <p:spPr>
            <a:xfrm>
              <a:off x="503568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19" name="TextBox 17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0" name="TextBox 18"/>
          <p:cNvSpPr/>
          <p:nvPr/>
        </p:nvSpPr>
        <p:spPr>
          <a:xfrm>
            <a:off x="5745240" y="182520"/>
            <a:ext cx="7832520" cy="1030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The pain and the anger is like a volcano 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that keeps going off, I’m like a tornado 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It’s destructive, It’s like puking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Tensed up, pent up, here comes the mood swing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head keeps pounding 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 can barely think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slamming doors, throwing everything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can’t find my happy place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 can’t calm down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extremely aggressive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What day is it now?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Eventually I hurt someone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and then they leave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as soon as they do I come back to being me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screaming, crying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officially dying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Running away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Am I even trying?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Telling myself doubts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like a conversation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 Italics"/>
              </a:rPr>
              <a:t>I don’t like you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is that hatred?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IT’S NOT TRUE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 Italics"/>
              </a:rPr>
              <a:t>you’re not doing your best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 Italics"/>
              </a:rPr>
              <a:t>you’re not working hard enough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r>
              <a:rPr b="0" lang="en-US" sz="2510" spc="150" strike="noStrike" u="none">
                <a:solidFill>
                  <a:srgbClr val="ffffff"/>
                </a:solidFill>
                <a:effectLst/>
                <a:uFillTx/>
                <a:latin typeface="Quicksand Italics"/>
              </a:rPr>
              <a:t>You’re a mess </a:t>
            </a: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13"/>
              </a:lnSpc>
            </a:pPr>
            <a:endParaRPr b="0" lang="en-US" sz="25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 descr=""/>
          <p:cNvPicPr/>
          <p:nvPr/>
        </p:nvPicPr>
        <p:blipFill>
          <a:blip r:embed="rId1"/>
          <a:srcRect l="0" t="13330" r="4547" b="6128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22" name="Group 3"/>
          <p:cNvGrpSpPr/>
          <p:nvPr/>
        </p:nvGrpSpPr>
        <p:grpSpPr>
          <a:xfrm>
            <a:off x="3189960" y="2274120"/>
            <a:ext cx="11907360" cy="6788520"/>
            <a:chOff x="3189960" y="2274120"/>
            <a:chExt cx="11907360" cy="6788520"/>
          </a:xfrm>
        </p:grpSpPr>
        <p:sp>
          <p:nvSpPr>
            <p:cNvPr id="223" name="Freeform 4"/>
            <p:cNvSpPr/>
            <p:nvPr/>
          </p:nvSpPr>
          <p:spPr>
            <a:xfrm>
              <a:off x="3189960" y="2454840"/>
              <a:ext cx="11907360" cy="6607800"/>
            </a:xfrm>
            <a:custGeom>
              <a:avLst/>
              <a:gdLst>
                <a:gd name="textAreaLeft" fmla="*/ 0 w 11907360"/>
                <a:gd name="textAreaRight" fmla="*/ 11908080 w 11907360"/>
                <a:gd name="textAreaTop" fmla="*/ 0 h 6607800"/>
                <a:gd name="textAreaBottom" fmla="*/ 6608520 h 6607800"/>
              </a:gdLst>
              <a:ahLst/>
              <a:cxnLst/>
              <a:rect l="textAreaLeft" t="textAreaTop" r="textAreaRight" b="textAreaBottom"/>
              <a:pathLst>
                <a:path w="3136269" h="1740546">
                  <a:moveTo>
                    <a:pt x="0" y="0"/>
                  </a:moveTo>
                  <a:lnTo>
                    <a:pt x="3136269" y="0"/>
                  </a:lnTo>
                  <a:lnTo>
                    <a:pt x="3136269" y="1740546"/>
                  </a:lnTo>
                  <a:lnTo>
                    <a:pt x="0" y="1740546"/>
                  </a:lnTo>
                  <a:close/>
                </a:path>
              </a:pathLst>
            </a:custGeom>
            <a:solidFill>
              <a:srgbClr val="20212a">
                <a:alpha val="9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4" name="TextBox 5"/>
            <p:cNvSpPr/>
            <p:nvPr/>
          </p:nvSpPr>
          <p:spPr>
            <a:xfrm>
              <a:off x="3189960" y="2274120"/>
              <a:ext cx="3085200" cy="326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520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25" name="TextBox 6"/>
          <p:cNvSpPr/>
          <p:nvPr/>
        </p:nvSpPr>
        <p:spPr>
          <a:xfrm>
            <a:off x="3189960" y="2445480"/>
            <a:ext cx="11907360" cy="110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8640"/>
              </a:lnSpc>
            </a:pPr>
            <a:r>
              <a:rPr b="0" lang="en-US" sz="720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CRITERIA</a:t>
            </a:r>
            <a:endParaRPr b="0" lang="en-US" sz="7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6" name="TextBox 7"/>
          <p:cNvSpPr/>
          <p:nvPr/>
        </p:nvSpPr>
        <p:spPr>
          <a:xfrm>
            <a:off x="1928880" y="3839400"/>
            <a:ext cx="14429520" cy="428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726"/>
              </a:lnSpc>
            </a:pPr>
            <a:r>
              <a:rPr b="0" lang="en-US" sz="30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Ages 8 and up</a:t>
            </a:r>
            <a:endParaRPr b="0" lang="en-US" sz="30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26"/>
              </a:lnSpc>
            </a:pPr>
            <a:r>
              <a:rPr b="0" lang="en-US" sz="30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No musical ability required.</a:t>
            </a:r>
            <a:endParaRPr b="0" lang="en-US" sz="30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26"/>
              </a:lnSpc>
            </a:pPr>
            <a:r>
              <a:rPr b="0" lang="en-US" sz="30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No reading/writing ability required.</a:t>
            </a:r>
            <a:endParaRPr b="0" lang="en-US" sz="30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26"/>
              </a:lnSpc>
            </a:pPr>
            <a:r>
              <a:rPr b="0" lang="en-US" sz="30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Interest in songwriting, music, poetry, or storytelling.</a:t>
            </a:r>
            <a:endParaRPr b="0" lang="en-US" sz="30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26"/>
              </a:lnSpc>
            </a:pPr>
            <a:r>
              <a:rPr b="0" lang="en-US" sz="30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Trauma history/need for therapeutic intervention.</a:t>
            </a:r>
            <a:endParaRPr b="0" lang="en-US" sz="30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26"/>
              </a:lnSpc>
            </a:pPr>
            <a:r>
              <a:rPr b="0" lang="en-US" sz="30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Must have social worker or counselor willing to collaborate.</a:t>
            </a:r>
            <a:endParaRPr b="0" lang="en-US" sz="30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2"/>
          <p:cNvSpPr/>
          <p:nvPr/>
        </p:nvSpPr>
        <p:spPr>
          <a:xfrm>
            <a:off x="10353240" y="1028880"/>
            <a:ext cx="7156440" cy="97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7679"/>
              </a:lnSpc>
            </a:pPr>
            <a:r>
              <a:rPr b="0" lang="en-US" sz="6400" strike="noStrike" u="none">
                <a:solidFill>
                  <a:srgbClr val="3aafa9"/>
                </a:solidFill>
                <a:effectLst/>
                <a:uFillTx/>
                <a:latin typeface="Oswald"/>
              </a:rPr>
              <a:t>IMPROVED BEHAVIOR</a:t>
            </a:r>
            <a:endParaRPr b="0" lang="en-US" sz="6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8" name="TextBox 3"/>
          <p:cNvSpPr/>
          <p:nvPr/>
        </p:nvSpPr>
        <p:spPr>
          <a:xfrm>
            <a:off x="10353240" y="2157120"/>
            <a:ext cx="6699240" cy="584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238"/>
              </a:lnSpc>
            </a:pPr>
            <a:r>
              <a:rPr b="0" lang="en-US" sz="260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Song Factory uses the Behavioral Rating Index for Children (BRIC) to assess progress with negative behaviors. Behaviors are assessed before and after the program, on a scale of 1 to 100 with 100 representing the most severe behaviors. Participants have demonstrated an average behavior improvement of 14 points, with numerous youth making improvements upwards of 35 points.</a:t>
            </a:r>
            <a:endParaRPr b="0" lang="en-US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9" name="AutoShape 4"/>
          <p:cNvSpPr/>
          <p:nvPr/>
        </p:nvSpPr>
        <p:spPr>
          <a:xfrm>
            <a:off x="-884520" y="-531000"/>
            <a:ext cx="10027800" cy="11389680"/>
          </a:xfrm>
          <a:prstGeom prst="rect">
            <a:avLst/>
          </a:prstGeom>
          <a:solidFill>
            <a:srgbClr val="20212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0" name="Picture 5" descr=""/>
          <p:cNvPicPr/>
          <p:nvPr/>
        </p:nvPicPr>
        <p:blipFill>
          <a:blip r:embed="rId1"/>
          <a:srcRect l="0" t="247" r="0" b="247"/>
          <a:stretch/>
        </p:blipFill>
        <p:spPr>
          <a:xfrm>
            <a:off x="399240" y="686880"/>
            <a:ext cx="9038160" cy="8912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1" name="Picture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 rot="5400000">
            <a:off x="-7471800" y="1274760"/>
            <a:ext cx="11518200" cy="8120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Box 2"/>
          <p:cNvSpPr/>
          <p:nvPr/>
        </p:nvSpPr>
        <p:spPr>
          <a:xfrm>
            <a:off x="1518480" y="1028880"/>
            <a:ext cx="5594400" cy="97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7679"/>
              </a:lnSpc>
            </a:pPr>
            <a:r>
              <a:rPr b="0" lang="en-US" sz="6400" strike="noStrike" u="none">
                <a:solidFill>
                  <a:srgbClr val="3aafa9"/>
                </a:solidFill>
                <a:effectLst/>
                <a:uFillTx/>
                <a:latin typeface="Oswald"/>
              </a:rPr>
              <a:t>MORE HOPE</a:t>
            </a:r>
            <a:endParaRPr b="0" lang="en-US" sz="6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3" name="Picture 3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7079400" y="412920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4" name="TextBox 4"/>
          <p:cNvSpPr/>
          <p:nvPr/>
        </p:nvSpPr>
        <p:spPr>
          <a:xfrm>
            <a:off x="1518480" y="2113920"/>
            <a:ext cx="6699240" cy="47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238"/>
              </a:lnSpc>
            </a:pPr>
            <a:r>
              <a:rPr b="0" lang="en-US" sz="260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Song Factory also uses the Hopelessness Scale for Children (HSC) to measure quantitative results. This rapid assessment instrument gauges hopelessness on a scale from 1 to 17. Participants have demonstrated an average increase in hopefulness of 2 points, with no cases of negative change.</a:t>
            </a:r>
            <a:endParaRPr b="0" lang="en-US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5" name="Picture 5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5400000">
            <a:off x="14329080" y="-241920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6" name="Picture 6" descr="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 rot="5400000">
            <a:off x="-2964600" y="-754308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7" name="TextBox 7"/>
          <p:cNvSpPr/>
          <p:nvPr/>
        </p:nvSpPr>
        <p:spPr>
          <a:xfrm>
            <a:off x="10526400" y="1030680"/>
            <a:ext cx="6732000" cy="97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7679"/>
              </a:lnSpc>
            </a:pPr>
            <a:r>
              <a:rPr b="0" lang="en-US" sz="6400" strike="noStrike" u="none">
                <a:solidFill>
                  <a:srgbClr val="3aafa9"/>
                </a:solidFill>
                <a:effectLst/>
                <a:uFillTx/>
                <a:latin typeface="Oswald"/>
              </a:rPr>
              <a:t>STRONGER ALLIANCES</a:t>
            </a:r>
            <a:endParaRPr b="0" lang="en-US" sz="6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" name="TextBox 8"/>
          <p:cNvSpPr/>
          <p:nvPr/>
        </p:nvSpPr>
        <p:spPr>
          <a:xfrm>
            <a:off x="10526400" y="2077200"/>
            <a:ext cx="6732000" cy="48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258"/>
              </a:lnSpc>
            </a:pPr>
            <a:r>
              <a:rPr b="0" lang="en-US" sz="261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Our data indicates that Song Factory also assists participants in developing</a:t>
            </a:r>
            <a:endParaRPr b="0" lang="en-US" sz="26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58"/>
              </a:lnSpc>
            </a:pPr>
            <a:r>
              <a:rPr b="0" lang="en-US" sz="261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 relationship with their support network. We have measured participants' willingness to be open with their social workers over the course of Song Factory, and we have seen an average of 4 points of improvement on a scale from 1-10.</a:t>
            </a:r>
            <a:endParaRPr b="0" lang="en-US" sz="261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2"/>
          <p:cNvGrpSpPr/>
          <p:nvPr/>
        </p:nvGrpSpPr>
        <p:grpSpPr>
          <a:xfrm>
            <a:off x="-110160" y="0"/>
            <a:ext cx="18518400" cy="10353600"/>
            <a:chOff x="-110160" y="0"/>
            <a:chExt cx="18518400" cy="10353600"/>
          </a:xfrm>
        </p:grpSpPr>
        <p:pic>
          <p:nvPicPr>
            <p:cNvPr id="240" name="Picture 3" descr=""/>
            <p:cNvPicPr/>
            <p:nvPr/>
          </p:nvPicPr>
          <p:blipFill>
            <a:blip r:embed="rId1"/>
            <a:srcRect l="0" t="23884" r="0" b="20203"/>
            <a:stretch/>
          </p:blipFill>
          <p:spPr>
            <a:xfrm>
              <a:off x="-110160" y="0"/>
              <a:ext cx="18518400" cy="103536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41" name="Group 4"/>
          <p:cNvGrpSpPr/>
          <p:nvPr/>
        </p:nvGrpSpPr>
        <p:grpSpPr>
          <a:xfrm>
            <a:off x="1620000" y="352800"/>
            <a:ext cx="5739120" cy="5477760"/>
            <a:chOff x="1620000" y="352800"/>
            <a:chExt cx="5739120" cy="5477760"/>
          </a:xfrm>
        </p:grpSpPr>
        <p:sp>
          <p:nvSpPr>
            <p:cNvPr id="242" name="Freeform 5"/>
            <p:cNvSpPr/>
            <p:nvPr/>
          </p:nvSpPr>
          <p:spPr>
            <a:xfrm>
              <a:off x="1620000" y="352800"/>
              <a:ext cx="5739120" cy="5477760"/>
            </a:xfrm>
            <a:custGeom>
              <a:avLst/>
              <a:gdLst>
                <a:gd name="textAreaLeft" fmla="*/ 0 w 5739120"/>
                <a:gd name="textAreaRight" fmla="*/ 5739840 w 5739120"/>
                <a:gd name="textAreaTop" fmla="*/ 0 h 5477760"/>
                <a:gd name="textAreaBottom" fmla="*/ 5478480 h 5477760"/>
              </a:gdLst>
              <a:ahLst/>
              <a:cxnLst/>
              <a:rect l="textAreaLeft" t="textAreaTop" r="textAreaRight" b="textAreaBottom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b74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43" name="Group 6"/>
          <p:cNvGrpSpPr/>
          <p:nvPr/>
        </p:nvGrpSpPr>
        <p:grpSpPr>
          <a:xfrm>
            <a:off x="11745000" y="1822680"/>
            <a:ext cx="5022000" cy="4793400"/>
            <a:chOff x="11745000" y="1822680"/>
            <a:chExt cx="5022000" cy="4793400"/>
          </a:xfrm>
        </p:grpSpPr>
        <p:sp>
          <p:nvSpPr>
            <p:cNvPr id="244" name="Freeform 7"/>
            <p:cNvSpPr/>
            <p:nvPr/>
          </p:nvSpPr>
          <p:spPr>
            <a:xfrm>
              <a:off x="11745000" y="1822680"/>
              <a:ext cx="5022000" cy="4793400"/>
            </a:xfrm>
            <a:custGeom>
              <a:avLst/>
              <a:gdLst>
                <a:gd name="textAreaLeft" fmla="*/ 0 w 5022000"/>
                <a:gd name="textAreaRight" fmla="*/ 5022720 w 5022000"/>
                <a:gd name="textAreaTop" fmla="*/ 0 h 4793400"/>
                <a:gd name="textAreaBottom" fmla="*/ 4794120 h 4793400"/>
              </a:gdLst>
              <a:ahLst/>
              <a:cxnLst/>
              <a:rect l="textAreaLeft" t="textAreaTop" r="textAreaRight" b="textAreaBottom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b74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45" name="TextBox 8"/>
          <p:cNvSpPr/>
          <p:nvPr/>
        </p:nvSpPr>
        <p:spPr>
          <a:xfrm>
            <a:off x="5433840" y="8963280"/>
            <a:ext cx="5555520" cy="97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650"/>
              </a:lnSpc>
            </a:pPr>
            <a:r>
              <a:rPr b="0" lang="en-US" sz="2650" spc="133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“It lets me get my emotions out."</a:t>
            </a:r>
            <a:endParaRPr b="0" lang="en-US" sz="2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650"/>
              </a:lnSpc>
            </a:pPr>
            <a:endParaRPr b="0" lang="en-US" sz="2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350"/>
              </a:lnSpc>
            </a:pPr>
            <a:r>
              <a:rPr b="0" lang="en-US" sz="2350" spc="116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-Program Participant</a:t>
            </a:r>
            <a:endParaRPr b="0" lang="en-US" sz="23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46" name="Group 9"/>
          <p:cNvGrpSpPr/>
          <p:nvPr/>
        </p:nvGrpSpPr>
        <p:grpSpPr>
          <a:xfrm>
            <a:off x="2191320" y="1388160"/>
            <a:ext cx="4596120" cy="2876040"/>
            <a:chOff x="2191320" y="1388160"/>
            <a:chExt cx="4596120" cy="2876040"/>
          </a:xfrm>
        </p:grpSpPr>
        <p:sp>
          <p:nvSpPr>
            <p:cNvPr id="247" name="TextBox 10"/>
            <p:cNvSpPr/>
            <p:nvPr/>
          </p:nvSpPr>
          <p:spPr>
            <a:xfrm>
              <a:off x="2325960" y="1388160"/>
              <a:ext cx="4461480" cy="184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14153"/>
                </a:lnSpc>
              </a:pPr>
              <a:r>
                <a:rPr b="0" lang="en-US" sz="12630" spc="632" strike="noStrike" u="none">
                  <a:solidFill>
                    <a:srgbClr val="ffffff"/>
                  </a:solidFill>
                  <a:effectLst/>
                  <a:uFillTx/>
                  <a:latin typeface="Roboto Condensed Bold"/>
                </a:rPr>
                <a:t>96%</a:t>
              </a:r>
              <a:endParaRPr b="0" lang="en-US" sz="1263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8" name="TextBox 11"/>
            <p:cNvSpPr/>
            <p:nvPr/>
          </p:nvSpPr>
          <p:spPr>
            <a:xfrm>
              <a:off x="2191320" y="3389400"/>
              <a:ext cx="4491000" cy="87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3660"/>
                </a:lnSpc>
              </a:pPr>
              <a:r>
                <a:rPr b="0" lang="en-US" sz="2620" spc="105" strike="noStrike" u="none">
                  <a:solidFill>
                    <a:srgbClr val="ffffff"/>
                  </a:solidFill>
                  <a:effectLst/>
                  <a:uFillTx/>
                  <a:latin typeface="Lora"/>
                </a:rPr>
                <a:t>Attendance (out of over 450 sessions 2018-2021)</a:t>
              </a:r>
              <a:endParaRPr b="0" lang="en-US" sz="262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49" name="Group 12"/>
          <p:cNvGrpSpPr/>
          <p:nvPr/>
        </p:nvGrpSpPr>
        <p:grpSpPr>
          <a:xfrm>
            <a:off x="12526560" y="3042720"/>
            <a:ext cx="3947400" cy="2099880"/>
            <a:chOff x="12526560" y="3042720"/>
            <a:chExt cx="3947400" cy="2099880"/>
          </a:xfrm>
        </p:grpSpPr>
        <p:sp>
          <p:nvSpPr>
            <p:cNvPr id="250" name="TextBox 13"/>
            <p:cNvSpPr/>
            <p:nvPr/>
          </p:nvSpPr>
          <p:spPr>
            <a:xfrm>
              <a:off x="12642120" y="3042720"/>
              <a:ext cx="3831840" cy="159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12155"/>
                </a:lnSpc>
              </a:pPr>
              <a:r>
                <a:rPr b="0" lang="en-US" sz="10850" spc="541" strike="noStrike" u="none">
                  <a:solidFill>
                    <a:srgbClr val="ffffff"/>
                  </a:solidFill>
                  <a:effectLst/>
                  <a:uFillTx/>
                  <a:latin typeface="Roboto Condensed Bold"/>
                </a:rPr>
                <a:t>98%</a:t>
              </a:r>
              <a:endParaRPr b="0" lang="en-US" sz="1085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1" name="TextBox 14"/>
            <p:cNvSpPr/>
            <p:nvPr/>
          </p:nvSpPr>
          <p:spPr>
            <a:xfrm>
              <a:off x="12526560" y="4756680"/>
              <a:ext cx="3857400" cy="385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3246"/>
                </a:lnSpc>
              </a:pPr>
              <a:r>
                <a:rPr b="0" lang="en-US" sz="2320" spc="91" strike="noStrike" u="none">
                  <a:solidFill>
                    <a:srgbClr val="ffffff"/>
                  </a:solidFill>
                  <a:effectLst/>
                  <a:uFillTx/>
                  <a:latin typeface="Lora"/>
                </a:rPr>
                <a:t>Program satisfaction </a:t>
              </a:r>
              <a:endParaRPr b="0" lang="en-US" sz="232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52" name="TextBox 15"/>
          <p:cNvSpPr/>
          <p:nvPr/>
        </p:nvSpPr>
        <p:spPr>
          <a:xfrm>
            <a:off x="654480" y="6462000"/>
            <a:ext cx="5002920" cy="187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50"/>
              </a:lnSpc>
            </a:pPr>
            <a:r>
              <a:rPr b="0" lang="en-US" sz="3050" spc="153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“Thank you so much for working with me. This feels so good to get off my chest."</a:t>
            </a:r>
            <a:endParaRPr b="0" lang="en-US" sz="3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050"/>
              </a:lnSpc>
            </a:pPr>
            <a:endParaRPr b="0" lang="en-US" sz="3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650"/>
              </a:lnSpc>
            </a:pPr>
            <a:r>
              <a:rPr b="0" lang="en-US" sz="2650" spc="133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-Program Participant</a:t>
            </a:r>
            <a:endParaRPr b="0" lang="en-US" sz="2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3" name="TextBox 16"/>
          <p:cNvSpPr/>
          <p:nvPr/>
        </p:nvSpPr>
        <p:spPr>
          <a:xfrm>
            <a:off x="10317240" y="7128360"/>
            <a:ext cx="7555680" cy="21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487"/>
              </a:lnSpc>
            </a:pPr>
            <a:r>
              <a:rPr b="0" lang="en-US" sz="3480" spc="173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“I was scared that my songs wouldn't turn out well, but when I heard them it hit me, like REALLY hit me, and I loved it."</a:t>
            </a:r>
            <a:endParaRPr b="0" lang="en-US" sz="34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ts val="3487"/>
              </a:lnSpc>
            </a:pPr>
            <a:endParaRPr b="0" lang="en-US" sz="34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ts val="2985"/>
              </a:lnSpc>
            </a:pPr>
            <a:r>
              <a:rPr b="0" lang="en-US" sz="2980" spc="15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-Program Participant</a:t>
            </a:r>
            <a:endParaRPr b="0" lang="en-US" sz="29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4" name="TextBox 17"/>
          <p:cNvSpPr/>
          <p:nvPr/>
        </p:nvSpPr>
        <p:spPr>
          <a:xfrm>
            <a:off x="6985800" y="516240"/>
            <a:ext cx="6553440" cy="159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362"/>
              </a:lnSpc>
            </a:pPr>
            <a:r>
              <a:rPr b="0" lang="en-US" sz="3359" spc="167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"I truly believe this program saved my client's life."</a:t>
            </a:r>
            <a:endParaRPr b="0" lang="en-US" sz="335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3127"/>
              </a:lnSpc>
            </a:pPr>
            <a:endParaRPr b="0" lang="en-US" sz="3359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2656"/>
              </a:lnSpc>
            </a:pPr>
            <a:r>
              <a:rPr b="0" lang="en-US" sz="2660" spc="133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-Participant's Case Worker</a:t>
            </a:r>
            <a:endParaRPr b="0" lang="en-US" sz="266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"/>
          <p:cNvPicPr/>
          <p:nvPr/>
        </p:nvPicPr>
        <p:blipFill>
          <a:blip r:embed="rId1"/>
          <a:srcRect l="0" t="7494" r="4064" b="11560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56" name="Group 3"/>
          <p:cNvGrpSpPr/>
          <p:nvPr/>
        </p:nvGrpSpPr>
        <p:grpSpPr>
          <a:xfrm>
            <a:off x="1452240" y="1166400"/>
            <a:ext cx="15383160" cy="6835320"/>
            <a:chOff x="1452240" y="1166400"/>
            <a:chExt cx="15383160" cy="6835320"/>
          </a:xfrm>
        </p:grpSpPr>
        <p:sp>
          <p:nvSpPr>
            <p:cNvPr id="257" name="Freeform 4"/>
            <p:cNvSpPr/>
            <p:nvPr/>
          </p:nvSpPr>
          <p:spPr>
            <a:xfrm>
              <a:off x="1452240" y="1347120"/>
              <a:ext cx="15383160" cy="6654600"/>
            </a:xfrm>
            <a:custGeom>
              <a:avLst/>
              <a:gdLst>
                <a:gd name="textAreaLeft" fmla="*/ 0 w 15383160"/>
                <a:gd name="textAreaRight" fmla="*/ 15383880 w 15383160"/>
                <a:gd name="textAreaTop" fmla="*/ 0 h 6654600"/>
                <a:gd name="textAreaBottom" fmla="*/ 6655320 h 6654600"/>
              </a:gdLst>
              <a:ahLst/>
              <a:cxnLst/>
              <a:rect l="textAreaLeft" t="textAreaTop" r="textAreaRight" b="textAreaBottom"/>
              <a:pathLst>
                <a:path w="4051699" h="1752861">
                  <a:moveTo>
                    <a:pt x="25666" y="0"/>
                  </a:moveTo>
                  <a:lnTo>
                    <a:pt x="4026033" y="0"/>
                  </a:lnTo>
                  <a:cubicBezTo>
                    <a:pt x="4032840" y="0"/>
                    <a:pt x="4039369" y="2704"/>
                    <a:pt x="4044182" y="7517"/>
                  </a:cubicBezTo>
                  <a:cubicBezTo>
                    <a:pt x="4048995" y="12331"/>
                    <a:pt x="4051699" y="18859"/>
                    <a:pt x="4051699" y="25666"/>
                  </a:cubicBezTo>
                  <a:lnTo>
                    <a:pt x="4051699" y="1727195"/>
                  </a:lnTo>
                  <a:cubicBezTo>
                    <a:pt x="4051699" y="1734002"/>
                    <a:pt x="4048995" y="1740530"/>
                    <a:pt x="4044182" y="1745343"/>
                  </a:cubicBezTo>
                  <a:cubicBezTo>
                    <a:pt x="4039369" y="1750157"/>
                    <a:pt x="4032840" y="1752861"/>
                    <a:pt x="4026033" y="1752861"/>
                  </a:cubicBezTo>
                  <a:lnTo>
                    <a:pt x="25666" y="1752861"/>
                  </a:lnTo>
                  <a:cubicBezTo>
                    <a:pt x="18859" y="1752861"/>
                    <a:pt x="12331" y="1750157"/>
                    <a:pt x="7517" y="1745343"/>
                  </a:cubicBezTo>
                  <a:cubicBezTo>
                    <a:pt x="2704" y="1740530"/>
                    <a:pt x="0" y="1734002"/>
                    <a:pt x="0" y="1727195"/>
                  </a:cubicBezTo>
                  <a:lnTo>
                    <a:pt x="0" y="25666"/>
                  </a:lnTo>
                  <a:cubicBezTo>
                    <a:pt x="0" y="18859"/>
                    <a:pt x="2704" y="12331"/>
                    <a:pt x="7517" y="7517"/>
                  </a:cubicBezTo>
                  <a:cubicBezTo>
                    <a:pt x="12331" y="2704"/>
                    <a:pt x="18859" y="0"/>
                    <a:pt x="25666" y="0"/>
                  </a:cubicBezTo>
                  <a:close/>
                </a:path>
              </a:pathLst>
            </a:custGeom>
            <a:solidFill>
              <a:srgbClr val="000000">
                <a:alpha val="81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8" name="TextBox 5"/>
            <p:cNvSpPr/>
            <p:nvPr/>
          </p:nvSpPr>
          <p:spPr>
            <a:xfrm>
              <a:off x="1452240" y="1166400"/>
              <a:ext cx="3085560" cy="326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520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59" name="TextBox 6"/>
          <p:cNvSpPr/>
          <p:nvPr/>
        </p:nvSpPr>
        <p:spPr>
          <a:xfrm>
            <a:off x="2531160" y="2157120"/>
            <a:ext cx="13715280" cy="50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"Lately, if she doesn’t know something, she asks. 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She never did that before. She’s allowing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herself to express herself and put it in music, and talking 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about stuff she’s been through in her life for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the first time...The program really did a lot. 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[Song Factory] opened her eyes; 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she has learned that it’s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okay to feel.”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" descr=""/>
          <p:cNvPicPr/>
          <p:nvPr/>
        </p:nvPicPr>
        <p:blipFill>
          <a:blip r:embed="rId1"/>
          <a:srcRect l="760" t="5343" r="0" b="10924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1" name="Group 3"/>
          <p:cNvGrpSpPr/>
          <p:nvPr/>
        </p:nvGrpSpPr>
        <p:grpSpPr>
          <a:xfrm>
            <a:off x="1452240" y="1635120"/>
            <a:ext cx="15383160" cy="6835320"/>
            <a:chOff x="1452240" y="1635120"/>
            <a:chExt cx="15383160" cy="6835320"/>
          </a:xfrm>
        </p:grpSpPr>
        <p:sp>
          <p:nvSpPr>
            <p:cNvPr id="262" name="Freeform 4"/>
            <p:cNvSpPr/>
            <p:nvPr/>
          </p:nvSpPr>
          <p:spPr>
            <a:xfrm>
              <a:off x="1452240" y="1815840"/>
              <a:ext cx="15383160" cy="6654600"/>
            </a:xfrm>
            <a:custGeom>
              <a:avLst/>
              <a:gdLst>
                <a:gd name="textAreaLeft" fmla="*/ 0 w 15383160"/>
                <a:gd name="textAreaRight" fmla="*/ 15383880 w 15383160"/>
                <a:gd name="textAreaTop" fmla="*/ 0 h 6654600"/>
                <a:gd name="textAreaBottom" fmla="*/ 6655320 h 6654600"/>
              </a:gdLst>
              <a:ahLst/>
              <a:cxnLst/>
              <a:rect l="textAreaLeft" t="textAreaTop" r="textAreaRight" b="textAreaBottom"/>
              <a:pathLst>
                <a:path w="4051699" h="1752861">
                  <a:moveTo>
                    <a:pt x="25666" y="0"/>
                  </a:moveTo>
                  <a:lnTo>
                    <a:pt x="4026033" y="0"/>
                  </a:lnTo>
                  <a:cubicBezTo>
                    <a:pt x="4032840" y="0"/>
                    <a:pt x="4039369" y="2704"/>
                    <a:pt x="4044182" y="7517"/>
                  </a:cubicBezTo>
                  <a:cubicBezTo>
                    <a:pt x="4048995" y="12331"/>
                    <a:pt x="4051699" y="18859"/>
                    <a:pt x="4051699" y="25666"/>
                  </a:cubicBezTo>
                  <a:lnTo>
                    <a:pt x="4051699" y="1727195"/>
                  </a:lnTo>
                  <a:cubicBezTo>
                    <a:pt x="4051699" y="1734002"/>
                    <a:pt x="4048995" y="1740530"/>
                    <a:pt x="4044182" y="1745343"/>
                  </a:cubicBezTo>
                  <a:cubicBezTo>
                    <a:pt x="4039369" y="1750157"/>
                    <a:pt x="4032840" y="1752861"/>
                    <a:pt x="4026033" y="1752861"/>
                  </a:cubicBezTo>
                  <a:lnTo>
                    <a:pt x="25666" y="1752861"/>
                  </a:lnTo>
                  <a:cubicBezTo>
                    <a:pt x="18859" y="1752861"/>
                    <a:pt x="12331" y="1750157"/>
                    <a:pt x="7517" y="1745343"/>
                  </a:cubicBezTo>
                  <a:cubicBezTo>
                    <a:pt x="2704" y="1740530"/>
                    <a:pt x="0" y="1734002"/>
                    <a:pt x="0" y="1727195"/>
                  </a:cubicBezTo>
                  <a:lnTo>
                    <a:pt x="0" y="25666"/>
                  </a:lnTo>
                  <a:cubicBezTo>
                    <a:pt x="0" y="18859"/>
                    <a:pt x="2704" y="12331"/>
                    <a:pt x="7517" y="7517"/>
                  </a:cubicBezTo>
                  <a:cubicBezTo>
                    <a:pt x="12331" y="2704"/>
                    <a:pt x="18859" y="0"/>
                    <a:pt x="25666" y="0"/>
                  </a:cubicBezTo>
                  <a:close/>
                </a:path>
              </a:pathLst>
            </a:custGeom>
            <a:solidFill>
              <a:srgbClr val="000000">
                <a:alpha val="6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3" name="TextBox 5"/>
            <p:cNvSpPr/>
            <p:nvPr/>
          </p:nvSpPr>
          <p:spPr>
            <a:xfrm>
              <a:off x="1452240" y="1635120"/>
              <a:ext cx="3085560" cy="326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520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64" name="TextBox 6"/>
          <p:cNvSpPr/>
          <p:nvPr/>
        </p:nvSpPr>
        <p:spPr>
          <a:xfrm>
            <a:off x="2697840" y="3014280"/>
            <a:ext cx="13381920" cy="126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"On a scale from 1 to 10, this is a million gazillion billion!"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TextBox 7"/>
          <p:cNvSpPr/>
          <p:nvPr/>
        </p:nvSpPr>
        <p:spPr>
          <a:xfrm>
            <a:off x="2107080" y="6206040"/>
            <a:ext cx="14563080" cy="126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"/>
              </a:rPr>
              <a:t>“I’m so happy I could break into a million tiny pieces of love.”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2"/>
          <p:cNvGrpSpPr/>
          <p:nvPr/>
        </p:nvGrpSpPr>
        <p:grpSpPr>
          <a:xfrm>
            <a:off x="360" y="-16200"/>
            <a:ext cx="18287280" cy="7447680"/>
            <a:chOff x="360" y="-16200"/>
            <a:chExt cx="18287280" cy="7447680"/>
          </a:xfrm>
        </p:grpSpPr>
        <p:pic>
          <p:nvPicPr>
            <p:cNvPr id="70" name="Picture 8" descr=""/>
            <p:cNvPicPr/>
            <p:nvPr/>
          </p:nvPicPr>
          <p:blipFill>
            <a:blip r:embed="rId1"/>
            <a:srcRect l="281" t="0" r="281" b="0"/>
            <a:stretch/>
          </p:blipFill>
          <p:spPr>
            <a:xfrm>
              <a:off x="360" y="-16200"/>
              <a:ext cx="18287280" cy="74476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71" name="TextBox 21"/>
          <p:cNvSpPr/>
          <p:nvPr/>
        </p:nvSpPr>
        <p:spPr>
          <a:xfrm>
            <a:off x="5582520" y="9208800"/>
            <a:ext cx="7074000" cy="88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CHOSEN AS ONE OF THE TOP 6 INNOVATIVE PRACTICES IN USA AND CANADA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BY THE COUNCIL ON ACCREDITATION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2" name="Picture 9" descr=""/>
          <p:cNvPicPr/>
          <p:nvPr/>
        </p:nvPicPr>
        <p:blipFill>
          <a:blip r:embed="rId2"/>
          <a:stretch/>
        </p:blipFill>
        <p:spPr>
          <a:xfrm>
            <a:off x="115200" y="5678280"/>
            <a:ext cx="18221400" cy="46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" name="Picture 10" descr=""/>
          <p:cNvPicPr/>
          <p:nvPr/>
        </p:nvPicPr>
        <p:blipFill>
          <a:blip r:embed="rId3">
            <a:alphaModFix amt="76000"/>
          </a:blip>
          <a:srcRect l="0" t="25749" r="0" b="27013"/>
          <a:stretch/>
        </p:blipFill>
        <p:spPr>
          <a:xfrm>
            <a:off x="4678920" y="3045600"/>
            <a:ext cx="8881200" cy="419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" name="TextBox 22"/>
          <p:cNvSpPr/>
          <p:nvPr/>
        </p:nvSpPr>
        <p:spPr>
          <a:xfrm>
            <a:off x="2544480" y="3357360"/>
            <a:ext cx="1319796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999"/>
              </a:lnSpc>
            </a:pPr>
            <a:r>
              <a:rPr b="0" lang="en-US" sz="12000" spc="1559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SOUNDCHECK</a:t>
            </a:r>
            <a:endParaRPr b="0" lang="en-US" sz="1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TextBox 23"/>
          <p:cNvSpPr/>
          <p:nvPr/>
        </p:nvSpPr>
        <p:spPr>
          <a:xfrm>
            <a:off x="4387680" y="6138360"/>
            <a:ext cx="959400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799"/>
              </a:lnSpc>
            </a:pP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LET’S FIND OUT</a:t>
            </a:r>
            <a:endParaRPr b="0" lang="en-US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TextBox 24"/>
          <p:cNvSpPr/>
          <p:nvPr/>
        </p:nvSpPr>
        <p:spPr>
          <a:xfrm>
            <a:off x="14408640" y="3339720"/>
            <a:ext cx="1078200" cy="30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401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TextBox 25"/>
          <p:cNvSpPr/>
          <p:nvPr/>
        </p:nvSpPr>
        <p:spPr>
          <a:xfrm>
            <a:off x="4350600" y="5029200"/>
            <a:ext cx="959400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799"/>
              </a:lnSpc>
            </a:pP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HOW LOUD IS THIS THING</a:t>
            </a:r>
            <a:endParaRPr b="0" lang="en-US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7" name="Group 3"/>
          <p:cNvGrpSpPr/>
          <p:nvPr/>
        </p:nvGrpSpPr>
        <p:grpSpPr>
          <a:xfrm>
            <a:off x="385560" y="3807360"/>
            <a:ext cx="7642800" cy="3067920"/>
            <a:chOff x="385560" y="3807360"/>
            <a:chExt cx="7642800" cy="3067920"/>
          </a:xfrm>
        </p:grpSpPr>
        <p:sp>
          <p:nvSpPr>
            <p:cNvPr id="268" name="TextBox 4"/>
            <p:cNvSpPr/>
            <p:nvPr/>
          </p:nvSpPr>
          <p:spPr>
            <a:xfrm>
              <a:off x="385560" y="637740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9" name="TextBox 5"/>
            <p:cNvSpPr/>
            <p:nvPr/>
          </p:nvSpPr>
          <p:spPr>
            <a:xfrm>
              <a:off x="385560" y="380736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FOR THE WORSE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70" name="TextBox 6"/>
          <p:cNvSpPr/>
          <p:nvPr/>
        </p:nvSpPr>
        <p:spPr>
          <a:xfrm>
            <a:off x="10073160" y="1666080"/>
            <a:ext cx="7472160" cy="74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invisible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friendships are slipping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paint on the wall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getting older and chipping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this year changed me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for the worse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I’ve been really stressed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what’s wrong with me?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worried for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 comes next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71" name="AutoShape 7"/>
          <p:cNvSpPr/>
          <p:nvPr/>
        </p:nvSpPr>
        <p:spPr>
          <a:xfrm>
            <a:off x="847692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72" name="Group 8"/>
          <p:cNvGrpSpPr/>
          <p:nvPr/>
        </p:nvGrpSpPr>
        <p:grpSpPr>
          <a:xfrm>
            <a:off x="8308800" y="1083600"/>
            <a:ext cx="400680" cy="402480"/>
            <a:chOff x="8308800" y="1083600"/>
            <a:chExt cx="400680" cy="402480"/>
          </a:xfrm>
        </p:grpSpPr>
        <p:sp>
          <p:nvSpPr>
            <p:cNvPr id="273" name="Freeform 9"/>
            <p:cNvSpPr/>
            <p:nvPr/>
          </p:nvSpPr>
          <p:spPr>
            <a:xfrm>
              <a:off x="830880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74" name="Group 10"/>
          <p:cNvGrpSpPr/>
          <p:nvPr/>
        </p:nvGrpSpPr>
        <p:grpSpPr>
          <a:xfrm>
            <a:off x="8308800" y="3074760"/>
            <a:ext cx="400680" cy="402480"/>
            <a:chOff x="8308800" y="3074760"/>
            <a:chExt cx="400680" cy="402480"/>
          </a:xfrm>
        </p:grpSpPr>
        <p:sp>
          <p:nvSpPr>
            <p:cNvPr id="275" name="Freeform 11"/>
            <p:cNvSpPr/>
            <p:nvPr/>
          </p:nvSpPr>
          <p:spPr>
            <a:xfrm>
              <a:off x="830880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76" name="Group 12"/>
          <p:cNvGrpSpPr/>
          <p:nvPr/>
        </p:nvGrpSpPr>
        <p:grpSpPr>
          <a:xfrm>
            <a:off x="8308800" y="4941720"/>
            <a:ext cx="400680" cy="402480"/>
            <a:chOff x="8308800" y="4941720"/>
            <a:chExt cx="400680" cy="402480"/>
          </a:xfrm>
        </p:grpSpPr>
        <p:sp>
          <p:nvSpPr>
            <p:cNvPr id="277" name="Freeform 13"/>
            <p:cNvSpPr/>
            <p:nvPr/>
          </p:nvSpPr>
          <p:spPr>
            <a:xfrm>
              <a:off x="830880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78" name="Group 14"/>
          <p:cNvGrpSpPr/>
          <p:nvPr/>
        </p:nvGrpSpPr>
        <p:grpSpPr>
          <a:xfrm>
            <a:off x="8308800" y="6922800"/>
            <a:ext cx="400680" cy="402480"/>
            <a:chOff x="8308800" y="6922800"/>
            <a:chExt cx="400680" cy="402480"/>
          </a:xfrm>
        </p:grpSpPr>
        <p:sp>
          <p:nvSpPr>
            <p:cNvPr id="279" name="Freeform 15"/>
            <p:cNvSpPr/>
            <p:nvPr/>
          </p:nvSpPr>
          <p:spPr>
            <a:xfrm>
              <a:off x="830880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80" name="Group 16"/>
          <p:cNvGrpSpPr/>
          <p:nvPr/>
        </p:nvGrpSpPr>
        <p:grpSpPr>
          <a:xfrm>
            <a:off x="8308800" y="8876520"/>
            <a:ext cx="400680" cy="402480"/>
            <a:chOff x="8308800" y="8876520"/>
            <a:chExt cx="400680" cy="402480"/>
          </a:xfrm>
        </p:grpSpPr>
        <p:sp>
          <p:nvSpPr>
            <p:cNvPr id="281" name="Freeform 17"/>
            <p:cNvSpPr/>
            <p:nvPr/>
          </p:nvSpPr>
          <p:spPr>
            <a:xfrm>
              <a:off x="830880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82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523720" y="72756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84" name="Group 3"/>
          <p:cNvGrpSpPr/>
          <p:nvPr/>
        </p:nvGrpSpPr>
        <p:grpSpPr>
          <a:xfrm>
            <a:off x="14247360" y="3110040"/>
            <a:ext cx="7642800" cy="2777040"/>
            <a:chOff x="14247360" y="3110040"/>
            <a:chExt cx="7642800" cy="2777040"/>
          </a:xfrm>
        </p:grpSpPr>
        <p:sp>
          <p:nvSpPr>
            <p:cNvPr id="285" name="TextBox 4"/>
            <p:cNvSpPr/>
            <p:nvPr/>
          </p:nvSpPr>
          <p:spPr>
            <a:xfrm>
              <a:off x="14247360" y="538920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6" name="TextBox 5"/>
            <p:cNvSpPr/>
            <p:nvPr/>
          </p:nvSpPr>
          <p:spPr>
            <a:xfrm>
              <a:off x="14247360" y="3110040"/>
              <a:ext cx="7642800" cy="165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7560"/>
                </a:lnSpc>
              </a:pPr>
              <a:r>
                <a:rPr b="0" lang="en-US" sz="63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HALLELUJAH</a:t>
              </a:r>
              <a:endParaRPr b="0" lang="en-US" sz="63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5641"/>
                </a:lnSpc>
              </a:pPr>
              <a:r>
                <a:rPr b="0" lang="en-US" sz="47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47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87" name="TextBox 6"/>
          <p:cNvSpPr/>
          <p:nvPr/>
        </p:nvSpPr>
        <p:spPr>
          <a:xfrm>
            <a:off x="14247360" y="8188200"/>
            <a:ext cx="7169040" cy="4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875"/>
              </a:lnSpc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8" name="TextBox 7"/>
          <p:cNvSpPr/>
          <p:nvPr/>
        </p:nvSpPr>
        <p:spPr>
          <a:xfrm>
            <a:off x="433440" y="1044000"/>
            <a:ext cx="7518600" cy="991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Roll of thunder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Hear my cry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Over the water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Bye and bye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Ole man comin’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Down the line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Whip in hand to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Beat me down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I ain’t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Gonna let him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Turn me around*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Dear God, I know you’re there, God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I know you know that I had my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door locked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lights off, s**t,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was wearing nothing but a sports bra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my shorts with some socks on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Got a sharp knife too feeling me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piercing my body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letting all the blood gush outta me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silent but they banging on my door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sound like thunder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the slits on my wrist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felt like they were shockin me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89" name="AutoShape 8"/>
          <p:cNvSpPr/>
          <p:nvPr/>
        </p:nvSpPr>
        <p:spPr>
          <a:xfrm>
            <a:off x="13375080" y="-61776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90" name="Group 9"/>
          <p:cNvGrpSpPr/>
          <p:nvPr/>
        </p:nvGrpSpPr>
        <p:grpSpPr>
          <a:xfrm>
            <a:off x="13206960" y="1111680"/>
            <a:ext cx="400680" cy="402480"/>
            <a:chOff x="13206960" y="1111680"/>
            <a:chExt cx="400680" cy="402480"/>
          </a:xfrm>
        </p:grpSpPr>
        <p:sp>
          <p:nvSpPr>
            <p:cNvPr id="291" name="Freeform 10"/>
            <p:cNvSpPr/>
            <p:nvPr/>
          </p:nvSpPr>
          <p:spPr>
            <a:xfrm>
              <a:off x="13206960" y="111168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2" name="Group 11"/>
          <p:cNvGrpSpPr/>
          <p:nvPr/>
        </p:nvGrpSpPr>
        <p:grpSpPr>
          <a:xfrm>
            <a:off x="13206960" y="3102840"/>
            <a:ext cx="400680" cy="402480"/>
            <a:chOff x="13206960" y="3102840"/>
            <a:chExt cx="400680" cy="402480"/>
          </a:xfrm>
        </p:grpSpPr>
        <p:sp>
          <p:nvSpPr>
            <p:cNvPr id="293" name="Freeform 12"/>
            <p:cNvSpPr/>
            <p:nvPr/>
          </p:nvSpPr>
          <p:spPr>
            <a:xfrm>
              <a:off x="13206960" y="31028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4" name="Group 13"/>
          <p:cNvGrpSpPr/>
          <p:nvPr/>
        </p:nvGrpSpPr>
        <p:grpSpPr>
          <a:xfrm>
            <a:off x="13206960" y="4970160"/>
            <a:ext cx="400680" cy="402480"/>
            <a:chOff x="13206960" y="4970160"/>
            <a:chExt cx="400680" cy="402480"/>
          </a:xfrm>
        </p:grpSpPr>
        <p:sp>
          <p:nvSpPr>
            <p:cNvPr id="295" name="Freeform 14"/>
            <p:cNvSpPr/>
            <p:nvPr/>
          </p:nvSpPr>
          <p:spPr>
            <a:xfrm>
              <a:off x="13206960" y="49701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6" name="Group 15"/>
          <p:cNvGrpSpPr/>
          <p:nvPr/>
        </p:nvGrpSpPr>
        <p:grpSpPr>
          <a:xfrm>
            <a:off x="13206960" y="6950880"/>
            <a:ext cx="400680" cy="402480"/>
            <a:chOff x="13206960" y="6950880"/>
            <a:chExt cx="400680" cy="402480"/>
          </a:xfrm>
        </p:grpSpPr>
        <p:sp>
          <p:nvSpPr>
            <p:cNvPr id="297" name="Freeform 16"/>
            <p:cNvSpPr/>
            <p:nvPr/>
          </p:nvSpPr>
          <p:spPr>
            <a:xfrm>
              <a:off x="13206960" y="695088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8" name="Group 17"/>
          <p:cNvGrpSpPr/>
          <p:nvPr/>
        </p:nvGrpSpPr>
        <p:grpSpPr>
          <a:xfrm>
            <a:off x="13206960" y="8904600"/>
            <a:ext cx="400680" cy="402480"/>
            <a:chOff x="13206960" y="8904600"/>
            <a:chExt cx="400680" cy="402480"/>
          </a:xfrm>
        </p:grpSpPr>
        <p:sp>
          <p:nvSpPr>
            <p:cNvPr id="299" name="Freeform 18"/>
            <p:cNvSpPr/>
            <p:nvPr/>
          </p:nvSpPr>
          <p:spPr>
            <a:xfrm>
              <a:off x="13206960" y="8904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00" name="TextBox 19"/>
          <p:cNvSpPr/>
          <p:nvPr/>
        </p:nvSpPr>
        <p:spPr>
          <a:xfrm>
            <a:off x="6536160" y="1515240"/>
            <a:ext cx="6669000" cy="86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Now I can feel my soul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driftin in and outta me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gotta get control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life is a catastrophe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all I hear is demons,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all they doin is tellin me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“girl give up your soul, give us control”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S**t, I just don’t what to do, Lord.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That’s why I turn and look to you, Lord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Why couldn’t I stay in heaven with you?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Cause out here I just feel like a fool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Runnin round town doin all these drugs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wrong place wrong time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looking for the right love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that’s why I stay quiet I’m moving in silence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could be a legend the story I’m writing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them demons I’m fighting I’m tired of crying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I am not running, the summit I’m climbin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throwing punches my faith got me duckin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r>
              <a:rPr b="0" lang="en-US" sz="225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temptation, I love it, my conscience say f*** it </a:t>
            </a: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568"/>
              </a:lnSpc>
            </a:pPr>
            <a:endParaRPr b="0" lang="en-US" sz="22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601480" y="82656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02" name="Group 3"/>
          <p:cNvGrpSpPr/>
          <p:nvPr/>
        </p:nvGrpSpPr>
        <p:grpSpPr>
          <a:xfrm>
            <a:off x="12155760" y="2741400"/>
            <a:ext cx="7642800" cy="3315240"/>
            <a:chOff x="12155760" y="2741400"/>
            <a:chExt cx="7642800" cy="3315240"/>
          </a:xfrm>
        </p:grpSpPr>
        <p:sp>
          <p:nvSpPr>
            <p:cNvPr id="303" name="TextBox 4"/>
            <p:cNvSpPr/>
            <p:nvPr/>
          </p:nvSpPr>
          <p:spPr>
            <a:xfrm>
              <a:off x="12155760" y="555876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4" name="TextBox 5"/>
            <p:cNvSpPr/>
            <p:nvPr/>
          </p:nvSpPr>
          <p:spPr>
            <a:xfrm>
              <a:off x="12155760" y="2741400"/>
              <a:ext cx="7642800" cy="219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OCEAN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05" name="TextBox 6"/>
          <p:cNvSpPr/>
          <p:nvPr/>
        </p:nvSpPr>
        <p:spPr>
          <a:xfrm>
            <a:off x="1745640" y="1128960"/>
            <a:ext cx="8821800" cy="815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 asks for help 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see her wave you down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look the other way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Is this meant to be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 shouldn’t have to wonder 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where she’s staying tonight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When she screams, do you hear it?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She’s only 15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 is floating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Trying to put her thoughts into motion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 shouldn’t have to feel lost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in the middle of the ocean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holding on to ice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hands slip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trying to grip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r>
              <a:rPr b="0" lang="en-US" sz="3070" spc="18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the little bit of faith she has left</a:t>
            </a: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285"/>
              </a:lnSpc>
            </a:pPr>
            <a:endParaRPr b="0" lang="en-US" sz="307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06" name="AutoShape 7"/>
          <p:cNvSpPr/>
          <p:nvPr/>
        </p:nvSpPr>
        <p:spPr>
          <a:xfrm>
            <a:off x="1282536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07" name="Group 8"/>
          <p:cNvGrpSpPr/>
          <p:nvPr/>
        </p:nvGrpSpPr>
        <p:grpSpPr>
          <a:xfrm>
            <a:off x="12657240" y="1083600"/>
            <a:ext cx="400680" cy="402480"/>
            <a:chOff x="12657240" y="1083600"/>
            <a:chExt cx="400680" cy="402480"/>
          </a:xfrm>
        </p:grpSpPr>
        <p:sp>
          <p:nvSpPr>
            <p:cNvPr id="308" name="Freeform 9"/>
            <p:cNvSpPr/>
            <p:nvPr/>
          </p:nvSpPr>
          <p:spPr>
            <a:xfrm>
              <a:off x="1265724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09" name="Group 10"/>
          <p:cNvGrpSpPr/>
          <p:nvPr/>
        </p:nvGrpSpPr>
        <p:grpSpPr>
          <a:xfrm>
            <a:off x="12657240" y="3074760"/>
            <a:ext cx="400680" cy="402480"/>
            <a:chOff x="12657240" y="3074760"/>
            <a:chExt cx="400680" cy="402480"/>
          </a:xfrm>
        </p:grpSpPr>
        <p:sp>
          <p:nvSpPr>
            <p:cNvPr id="310" name="Freeform 11"/>
            <p:cNvSpPr/>
            <p:nvPr/>
          </p:nvSpPr>
          <p:spPr>
            <a:xfrm>
              <a:off x="1265724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11" name="Group 12"/>
          <p:cNvGrpSpPr/>
          <p:nvPr/>
        </p:nvGrpSpPr>
        <p:grpSpPr>
          <a:xfrm>
            <a:off x="12657240" y="4941720"/>
            <a:ext cx="400680" cy="402480"/>
            <a:chOff x="12657240" y="4941720"/>
            <a:chExt cx="400680" cy="402480"/>
          </a:xfrm>
        </p:grpSpPr>
        <p:sp>
          <p:nvSpPr>
            <p:cNvPr id="312" name="Freeform 13"/>
            <p:cNvSpPr/>
            <p:nvPr/>
          </p:nvSpPr>
          <p:spPr>
            <a:xfrm>
              <a:off x="1265724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13" name="Group 14"/>
          <p:cNvGrpSpPr/>
          <p:nvPr/>
        </p:nvGrpSpPr>
        <p:grpSpPr>
          <a:xfrm>
            <a:off x="12657240" y="6922800"/>
            <a:ext cx="400680" cy="402480"/>
            <a:chOff x="12657240" y="6922800"/>
            <a:chExt cx="400680" cy="402480"/>
          </a:xfrm>
        </p:grpSpPr>
        <p:sp>
          <p:nvSpPr>
            <p:cNvPr id="314" name="Freeform 15"/>
            <p:cNvSpPr/>
            <p:nvPr/>
          </p:nvSpPr>
          <p:spPr>
            <a:xfrm>
              <a:off x="1265724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15" name="Group 16"/>
          <p:cNvGrpSpPr/>
          <p:nvPr/>
        </p:nvGrpSpPr>
        <p:grpSpPr>
          <a:xfrm>
            <a:off x="12657240" y="8876520"/>
            <a:ext cx="400680" cy="402480"/>
            <a:chOff x="12657240" y="8876520"/>
            <a:chExt cx="400680" cy="402480"/>
          </a:xfrm>
        </p:grpSpPr>
        <p:sp>
          <p:nvSpPr>
            <p:cNvPr id="316" name="Freeform 17"/>
            <p:cNvSpPr/>
            <p:nvPr/>
          </p:nvSpPr>
          <p:spPr>
            <a:xfrm>
              <a:off x="1265724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7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601480" y="82656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19" name="Group 3"/>
          <p:cNvGrpSpPr/>
          <p:nvPr/>
        </p:nvGrpSpPr>
        <p:grpSpPr>
          <a:xfrm>
            <a:off x="11874960" y="2865240"/>
            <a:ext cx="7642800" cy="3067560"/>
            <a:chOff x="11874960" y="2865240"/>
            <a:chExt cx="7642800" cy="3067560"/>
          </a:xfrm>
        </p:grpSpPr>
        <p:sp>
          <p:nvSpPr>
            <p:cNvPr id="320" name="TextBox 4"/>
            <p:cNvSpPr/>
            <p:nvPr/>
          </p:nvSpPr>
          <p:spPr>
            <a:xfrm>
              <a:off x="11874960" y="543492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1" name="TextBox 5"/>
            <p:cNvSpPr/>
            <p:nvPr/>
          </p:nvSpPr>
          <p:spPr>
            <a:xfrm>
              <a:off x="11874960" y="286524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GOOD STUFF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22" name="TextBox 6"/>
          <p:cNvSpPr/>
          <p:nvPr/>
        </p:nvSpPr>
        <p:spPr>
          <a:xfrm>
            <a:off x="1028880" y="1971360"/>
            <a:ext cx="10527840" cy="638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 little mad because of mistakes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feeling your heart break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 feel whatever you feel,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 helps you heal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Don’t lie, don’t argue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I did it anyway, I can’t stop!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if you’re having a bad time,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talk to someone, it helps a lot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wear your actions and mistakes like a sweater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your family puts love in, it makes it better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63"/>
              </a:lnSpc>
            </a:pP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23" name="AutoShape 7"/>
          <p:cNvSpPr/>
          <p:nvPr/>
        </p:nvSpPr>
        <p:spPr>
          <a:xfrm>
            <a:off x="1282536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24" name="Group 8"/>
          <p:cNvGrpSpPr/>
          <p:nvPr/>
        </p:nvGrpSpPr>
        <p:grpSpPr>
          <a:xfrm>
            <a:off x="12657240" y="1083600"/>
            <a:ext cx="400680" cy="402480"/>
            <a:chOff x="12657240" y="1083600"/>
            <a:chExt cx="400680" cy="402480"/>
          </a:xfrm>
        </p:grpSpPr>
        <p:sp>
          <p:nvSpPr>
            <p:cNvPr id="325" name="Freeform 9"/>
            <p:cNvSpPr/>
            <p:nvPr/>
          </p:nvSpPr>
          <p:spPr>
            <a:xfrm>
              <a:off x="1265724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26" name="Group 10"/>
          <p:cNvGrpSpPr/>
          <p:nvPr/>
        </p:nvGrpSpPr>
        <p:grpSpPr>
          <a:xfrm>
            <a:off x="12657240" y="3074760"/>
            <a:ext cx="400680" cy="402480"/>
            <a:chOff x="12657240" y="3074760"/>
            <a:chExt cx="400680" cy="402480"/>
          </a:xfrm>
        </p:grpSpPr>
        <p:sp>
          <p:nvSpPr>
            <p:cNvPr id="327" name="Freeform 11"/>
            <p:cNvSpPr/>
            <p:nvPr/>
          </p:nvSpPr>
          <p:spPr>
            <a:xfrm>
              <a:off x="1265724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28" name="Group 12"/>
          <p:cNvGrpSpPr/>
          <p:nvPr/>
        </p:nvGrpSpPr>
        <p:grpSpPr>
          <a:xfrm>
            <a:off x="12657240" y="4941720"/>
            <a:ext cx="400680" cy="402480"/>
            <a:chOff x="12657240" y="4941720"/>
            <a:chExt cx="400680" cy="402480"/>
          </a:xfrm>
        </p:grpSpPr>
        <p:sp>
          <p:nvSpPr>
            <p:cNvPr id="329" name="Freeform 13"/>
            <p:cNvSpPr/>
            <p:nvPr/>
          </p:nvSpPr>
          <p:spPr>
            <a:xfrm>
              <a:off x="1265724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30" name="Group 14"/>
          <p:cNvGrpSpPr/>
          <p:nvPr/>
        </p:nvGrpSpPr>
        <p:grpSpPr>
          <a:xfrm>
            <a:off x="12657240" y="6922800"/>
            <a:ext cx="400680" cy="402480"/>
            <a:chOff x="12657240" y="6922800"/>
            <a:chExt cx="400680" cy="402480"/>
          </a:xfrm>
        </p:grpSpPr>
        <p:sp>
          <p:nvSpPr>
            <p:cNvPr id="331" name="Freeform 15"/>
            <p:cNvSpPr/>
            <p:nvPr/>
          </p:nvSpPr>
          <p:spPr>
            <a:xfrm>
              <a:off x="1265724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32" name="Group 16"/>
          <p:cNvGrpSpPr/>
          <p:nvPr/>
        </p:nvGrpSpPr>
        <p:grpSpPr>
          <a:xfrm>
            <a:off x="12657240" y="8876520"/>
            <a:ext cx="400680" cy="402480"/>
            <a:chOff x="12657240" y="8876520"/>
            <a:chExt cx="400680" cy="402480"/>
          </a:xfrm>
        </p:grpSpPr>
        <p:sp>
          <p:nvSpPr>
            <p:cNvPr id="333" name="Freeform 17"/>
            <p:cNvSpPr/>
            <p:nvPr/>
          </p:nvSpPr>
          <p:spPr>
            <a:xfrm>
              <a:off x="1265724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34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36" name="Group 3"/>
          <p:cNvGrpSpPr/>
          <p:nvPr/>
        </p:nvGrpSpPr>
        <p:grpSpPr>
          <a:xfrm>
            <a:off x="1028880" y="2165040"/>
            <a:ext cx="3821040" cy="6352560"/>
            <a:chOff x="1028880" y="2165040"/>
            <a:chExt cx="3821040" cy="6352560"/>
          </a:xfrm>
        </p:grpSpPr>
        <p:sp>
          <p:nvSpPr>
            <p:cNvPr id="337" name="TextBox 4"/>
            <p:cNvSpPr/>
            <p:nvPr/>
          </p:nvSpPr>
          <p:spPr>
            <a:xfrm>
              <a:off x="1028880" y="8020800"/>
              <a:ext cx="3584160" cy="496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8" name="TextBox 5"/>
            <p:cNvSpPr/>
            <p:nvPr/>
          </p:nvSpPr>
          <p:spPr>
            <a:xfrm>
              <a:off x="1028880" y="2165040"/>
              <a:ext cx="3821040" cy="523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WHAT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HAPPENED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 TO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ME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39" name="TextBox 6"/>
          <p:cNvSpPr/>
          <p:nvPr/>
        </p:nvSpPr>
        <p:spPr>
          <a:xfrm>
            <a:off x="8448120" y="408240"/>
            <a:ext cx="8810280" cy="947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could get taken away 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never see your friends again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Never see your family 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Till your time has been spent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Got a concussion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Nose bleed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Black and blue eyes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More than a few times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wish people knew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a good person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wish I knew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How to stop fighting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Because I was lying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Because I was lying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 one wants me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was crying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 I’m done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won’t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want to make friends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wrote this song so you would know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Never fight and never lie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 could ruin your life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It’s not worth it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could be perfect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r>
              <a:rPr b="0" lang="en-US" sz="2290" spc="13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Never fight and never lie</a:t>
            </a: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429"/>
              </a:lnSpc>
            </a:pPr>
            <a:endParaRPr b="0" lang="en-US" sz="22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0" name="AutoShape 7"/>
          <p:cNvSpPr/>
          <p:nvPr/>
        </p:nvSpPr>
        <p:spPr>
          <a:xfrm>
            <a:off x="584280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41" name="Group 8"/>
          <p:cNvGrpSpPr/>
          <p:nvPr/>
        </p:nvGrpSpPr>
        <p:grpSpPr>
          <a:xfrm>
            <a:off x="5674680" y="1083600"/>
            <a:ext cx="400680" cy="402480"/>
            <a:chOff x="5674680" y="1083600"/>
            <a:chExt cx="400680" cy="402480"/>
          </a:xfrm>
        </p:grpSpPr>
        <p:sp>
          <p:nvSpPr>
            <p:cNvPr id="342" name="Freeform 9"/>
            <p:cNvSpPr/>
            <p:nvPr/>
          </p:nvSpPr>
          <p:spPr>
            <a:xfrm>
              <a:off x="567468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3" name="Group 10"/>
          <p:cNvGrpSpPr/>
          <p:nvPr/>
        </p:nvGrpSpPr>
        <p:grpSpPr>
          <a:xfrm>
            <a:off x="5674680" y="3074760"/>
            <a:ext cx="400680" cy="402480"/>
            <a:chOff x="5674680" y="3074760"/>
            <a:chExt cx="400680" cy="402480"/>
          </a:xfrm>
        </p:grpSpPr>
        <p:sp>
          <p:nvSpPr>
            <p:cNvPr id="344" name="Freeform 11"/>
            <p:cNvSpPr/>
            <p:nvPr/>
          </p:nvSpPr>
          <p:spPr>
            <a:xfrm>
              <a:off x="567468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5" name="Group 12"/>
          <p:cNvGrpSpPr/>
          <p:nvPr/>
        </p:nvGrpSpPr>
        <p:grpSpPr>
          <a:xfrm>
            <a:off x="5674680" y="4941720"/>
            <a:ext cx="400680" cy="402480"/>
            <a:chOff x="5674680" y="4941720"/>
            <a:chExt cx="400680" cy="402480"/>
          </a:xfrm>
        </p:grpSpPr>
        <p:sp>
          <p:nvSpPr>
            <p:cNvPr id="346" name="Freeform 13"/>
            <p:cNvSpPr/>
            <p:nvPr/>
          </p:nvSpPr>
          <p:spPr>
            <a:xfrm>
              <a:off x="567468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7" name="Group 14"/>
          <p:cNvGrpSpPr/>
          <p:nvPr/>
        </p:nvGrpSpPr>
        <p:grpSpPr>
          <a:xfrm>
            <a:off x="5674680" y="6922800"/>
            <a:ext cx="400680" cy="402480"/>
            <a:chOff x="5674680" y="6922800"/>
            <a:chExt cx="400680" cy="402480"/>
          </a:xfrm>
        </p:grpSpPr>
        <p:sp>
          <p:nvSpPr>
            <p:cNvPr id="348" name="Freeform 15"/>
            <p:cNvSpPr/>
            <p:nvPr/>
          </p:nvSpPr>
          <p:spPr>
            <a:xfrm>
              <a:off x="567468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9" name="Group 16"/>
          <p:cNvGrpSpPr/>
          <p:nvPr/>
        </p:nvGrpSpPr>
        <p:grpSpPr>
          <a:xfrm>
            <a:off x="5674680" y="8876520"/>
            <a:ext cx="400680" cy="402480"/>
            <a:chOff x="5674680" y="8876520"/>
            <a:chExt cx="400680" cy="402480"/>
          </a:xfrm>
        </p:grpSpPr>
        <p:sp>
          <p:nvSpPr>
            <p:cNvPr id="350" name="Freeform 17"/>
            <p:cNvSpPr/>
            <p:nvPr/>
          </p:nvSpPr>
          <p:spPr>
            <a:xfrm>
              <a:off x="567468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51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690040" y="122976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53" name="Group 3"/>
          <p:cNvGrpSpPr/>
          <p:nvPr/>
        </p:nvGrpSpPr>
        <p:grpSpPr>
          <a:xfrm>
            <a:off x="10024920" y="3269160"/>
            <a:ext cx="7642800" cy="3067560"/>
            <a:chOff x="10024920" y="3269160"/>
            <a:chExt cx="7642800" cy="3067560"/>
          </a:xfrm>
        </p:grpSpPr>
        <p:sp>
          <p:nvSpPr>
            <p:cNvPr id="354" name="TextBox 4"/>
            <p:cNvSpPr/>
            <p:nvPr/>
          </p:nvSpPr>
          <p:spPr>
            <a:xfrm>
              <a:off x="10024920" y="583884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55" name="TextBox 5"/>
            <p:cNvSpPr/>
            <p:nvPr/>
          </p:nvSpPr>
          <p:spPr>
            <a:xfrm>
              <a:off x="10024920" y="326916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I LOVED HIM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56" name="TextBox 6"/>
          <p:cNvSpPr/>
          <p:nvPr/>
        </p:nvSpPr>
        <p:spPr>
          <a:xfrm>
            <a:off x="757080" y="1189440"/>
            <a:ext cx="8721360" cy="735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thought that I had killed you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Grandma said that wasn’t so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I’ve been hating myself guilty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It’s hard to let that go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You only showed your anger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All the rest was hidden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wish I got to know you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I’m kind of glad I didn’t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loved him.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r>
              <a:rPr b="0" lang="en-US" sz="2890" spc="17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don’t love that he hurt me. </a:t>
            </a: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978"/>
              </a:lnSpc>
            </a:pPr>
            <a:endParaRPr b="0" lang="en-US" sz="289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7" name="AutoShape 7"/>
          <p:cNvSpPr/>
          <p:nvPr/>
        </p:nvSpPr>
        <p:spPr>
          <a:xfrm>
            <a:off x="847692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58" name="Group 8"/>
          <p:cNvGrpSpPr/>
          <p:nvPr/>
        </p:nvGrpSpPr>
        <p:grpSpPr>
          <a:xfrm>
            <a:off x="8308800" y="1083600"/>
            <a:ext cx="400680" cy="402480"/>
            <a:chOff x="8308800" y="1083600"/>
            <a:chExt cx="400680" cy="402480"/>
          </a:xfrm>
        </p:grpSpPr>
        <p:sp>
          <p:nvSpPr>
            <p:cNvPr id="359" name="Freeform 9"/>
            <p:cNvSpPr/>
            <p:nvPr/>
          </p:nvSpPr>
          <p:spPr>
            <a:xfrm>
              <a:off x="830880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0" name="Group 10"/>
          <p:cNvGrpSpPr/>
          <p:nvPr/>
        </p:nvGrpSpPr>
        <p:grpSpPr>
          <a:xfrm>
            <a:off x="8308800" y="3074760"/>
            <a:ext cx="400680" cy="402480"/>
            <a:chOff x="8308800" y="3074760"/>
            <a:chExt cx="400680" cy="402480"/>
          </a:xfrm>
        </p:grpSpPr>
        <p:sp>
          <p:nvSpPr>
            <p:cNvPr id="361" name="Freeform 11"/>
            <p:cNvSpPr/>
            <p:nvPr/>
          </p:nvSpPr>
          <p:spPr>
            <a:xfrm>
              <a:off x="830880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2" name="Group 12"/>
          <p:cNvGrpSpPr/>
          <p:nvPr/>
        </p:nvGrpSpPr>
        <p:grpSpPr>
          <a:xfrm>
            <a:off x="8308800" y="4941720"/>
            <a:ext cx="400680" cy="402480"/>
            <a:chOff x="8308800" y="4941720"/>
            <a:chExt cx="400680" cy="402480"/>
          </a:xfrm>
        </p:grpSpPr>
        <p:sp>
          <p:nvSpPr>
            <p:cNvPr id="363" name="Freeform 13"/>
            <p:cNvSpPr/>
            <p:nvPr/>
          </p:nvSpPr>
          <p:spPr>
            <a:xfrm>
              <a:off x="830880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4" name="Group 14"/>
          <p:cNvGrpSpPr/>
          <p:nvPr/>
        </p:nvGrpSpPr>
        <p:grpSpPr>
          <a:xfrm>
            <a:off x="8308800" y="6922800"/>
            <a:ext cx="400680" cy="402480"/>
            <a:chOff x="8308800" y="6922800"/>
            <a:chExt cx="400680" cy="402480"/>
          </a:xfrm>
        </p:grpSpPr>
        <p:sp>
          <p:nvSpPr>
            <p:cNvPr id="365" name="Freeform 15"/>
            <p:cNvSpPr/>
            <p:nvPr/>
          </p:nvSpPr>
          <p:spPr>
            <a:xfrm>
              <a:off x="830880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66" name="Group 16"/>
          <p:cNvGrpSpPr/>
          <p:nvPr/>
        </p:nvGrpSpPr>
        <p:grpSpPr>
          <a:xfrm>
            <a:off x="8308800" y="8876520"/>
            <a:ext cx="400680" cy="402480"/>
            <a:chOff x="8308800" y="8876520"/>
            <a:chExt cx="400680" cy="402480"/>
          </a:xfrm>
        </p:grpSpPr>
        <p:sp>
          <p:nvSpPr>
            <p:cNvPr id="367" name="Freeform 17"/>
            <p:cNvSpPr/>
            <p:nvPr/>
          </p:nvSpPr>
          <p:spPr>
            <a:xfrm>
              <a:off x="830880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68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70" name="Group 3"/>
          <p:cNvGrpSpPr/>
          <p:nvPr/>
        </p:nvGrpSpPr>
        <p:grpSpPr>
          <a:xfrm>
            <a:off x="664200" y="2588040"/>
            <a:ext cx="7642800" cy="5506200"/>
            <a:chOff x="664200" y="2588040"/>
            <a:chExt cx="7642800" cy="5506200"/>
          </a:xfrm>
        </p:grpSpPr>
        <p:sp>
          <p:nvSpPr>
            <p:cNvPr id="371" name="TextBox 4"/>
            <p:cNvSpPr/>
            <p:nvPr/>
          </p:nvSpPr>
          <p:spPr>
            <a:xfrm>
              <a:off x="664200" y="759636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2" name="TextBox 5"/>
            <p:cNvSpPr/>
            <p:nvPr/>
          </p:nvSpPr>
          <p:spPr>
            <a:xfrm>
              <a:off x="664200" y="2588040"/>
              <a:ext cx="7642800" cy="438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OH, 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WHAT IT'S LIKE 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TO BE A CAT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73" name="TextBox 6"/>
          <p:cNvSpPr/>
          <p:nvPr/>
        </p:nvSpPr>
        <p:spPr>
          <a:xfrm>
            <a:off x="9548280" y="877320"/>
            <a:ext cx="8386560" cy="827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Meow meow meow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Purr purr purr 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Meow meow meow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Purr purr purr (hiss)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It's not easy being a cat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people often say I'm lazy and fat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wish I had every variety of fish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Every night a delectable dish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 misunderstood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just trying to live out my cat-hood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Meow meow meow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374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Purr purr purr (hiss)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4" name="AutoShape 7"/>
          <p:cNvSpPr/>
          <p:nvPr/>
        </p:nvSpPr>
        <p:spPr>
          <a:xfrm>
            <a:off x="847692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75" name="Group 8"/>
          <p:cNvGrpSpPr/>
          <p:nvPr/>
        </p:nvGrpSpPr>
        <p:grpSpPr>
          <a:xfrm>
            <a:off x="8308800" y="1083600"/>
            <a:ext cx="400680" cy="402480"/>
            <a:chOff x="8308800" y="1083600"/>
            <a:chExt cx="400680" cy="402480"/>
          </a:xfrm>
        </p:grpSpPr>
        <p:sp>
          <p:nvSpPr>
            <p:cNvPr id="376" name="Freeform 9"/>
            <p:cNvSpPr/>
            <p:nvPr/>
          </p:nvSpPr>
          <p:spPr>
            <a:xfrm>
              <a:off x="830880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77" name="Group 10"/>
          <p:cNvGrpSpPr/>
          <p:nvPr/>
        </p:nvGrpSpPr>
        <p:grpSpPr>
          <a:xfrm>
            <a:off x="8308800" y="3074760"/>
            <a:ext cx="400680" cy="402480"/>
            <a:chOff x="8308800" y="3074760"/>
            <a:chExt cx="400680" cy="402480"/>
          </a:xfrm>
        </p:grpSpPr>
        <p:sp>
          <p:nvSpPr>
            <p:cNvPr id="378" name="Freeform 11"/>
            <p:cNvSpPr/>
            <p:nvPr/>
          </p:nvSpPr>
          <p:spPr>
            <a:xfrm>
              <a:off x="830880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79" name="Group 12"/>
          <p:cNvGrpSpPr/>
          <p:nvPr/>
        </p:nvGrpSpPr>
        <p:grpSpPr>
          <a:xfrm>
            <a:off x="8308800" y="4941720"/>
            <a:ext cx="400680" cy="402480"/>
            <a:chOff x="8308800" y="4941720"/>
            <a:chExt cx="400680" cy="402480"/>
          </a:xfrm>
        </p:grpSpPr>
        <p:sp>
          <p:nvSpPr>
            <p:cNvPr id="380" name="Freeform 13"/>
            <p:cNvSpPr/>
            <p:nvPr/>
          </p:nvSpPr>
          <p:spPr>
            <a:xfrm>
              <a:off x="830880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81" name="Group 14"/>
          <p:cNvGrpSpPr/>
          <p:nvPr/>
        </p:nvGrpSpPr>
        <p:grpSpPr>
          <a:xfrm>
            <a:off x="8308800" y="6922800"/>
            <a:ext cx="400680" cy="402480"/>
            <a:chOff x="8308800" y="6922800"/>
            <a:chExt cx="400680" cy="402480"/>
          </a:xfrm>
        </p:grpSpPr>
        <p:sp>
          <p:nvSpPr>
            <p:cNvPr id="382" name="Freeform 15"/>
            <p:cNvSpPr/>
            <p:nvPr/>
          </p:nvSpPr>
          <p:spPr>
            <a:xfrm>
              <a:off x="830880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83" name="Group 16"/>
          <p:cNvGrpSpPr/>
          <p:nvPr/>
        </p:nvGrpSpPr>
        <p:grpSpPr>
          <a:xfrm>
            <a:off x="8308800" y="8876520"/>
            <a:ext cx="400680" cy="402480"/>
            <a:chOff x="8308800" y="8876520"/>
            <a:chExt cx="400680" cy="402480"/>
          </a:xfrm>
        </p:grpSpPr>
        <p:sp>
          <p:nvSpPr>
            <p:cNvPr id="384" name="Freeform 17"/>
            <p:cNvSpPr/>
            <p:nvPr/>
          </p:nvSpPr>
          <p:spPr>
            <a:xfrm>
              <a:off x="830880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85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87" name="Group 3"/>
          <p:cNvGrpSpPr/>
          <p:nvPr/>
        </p:nvGrpSpPr>
        <p:grpSpPr>
          <a:xfrm>
            <a:off x="385560" y="3807360"/>
            <a:ext cx="7642800" cy="3067920"/>
            <a:chOff x="385560" y="3807360"/>
            <a:chExt cx="7642800" cy="3067920"/>
          </a:xfrm>
        </p:grpSpPr>
        <p:sp>
          <p:nvSpPr>
            <p:cNvPr id="388" name="TextBox 4"/>
            <p:cNvSpPr/>
            <p:nvPr/>
          </p:nvSpPr>
          <p:spPr>
            <a:xfrm>
              <a:off x="385560" y="637740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9" name="TextBox 5"/>
            <p:cNvSpPr/>
            <p:nvPr/>
          </p:nvSpPr>
          <p:spPr>
            <a:xfrm>
              <a:off x="385560" y="380736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“PAIN”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90" name="TextBox 6"/>
          <p:cNvSpPr/>
          <p:nvPr/>
        </p:nvSpPr>
        <p:spPr>
          <a:xfrm>
            <a:off x="9144000" y="1239480"/>
            <a:ext cx="8407080" cy="699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keep finding you now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Doped up on the couch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Mom, you gotta go to bed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Am I supposed to let you die?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I’ll cover you with a blanket instead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 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It’ll never ever ever cover the pain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Was I supposed to let you die?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1" name="AutoShape 7"/>
          <p:cNvSpPr/>
          <p:nvPr/>
        </p:nvSpPr>
        <p:spPr>
          <a:xfrm>
            <a:off x="847692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92" name="Group 8"/>
          <p:cNvGrpSpPr/>
          <p:nvPr/>
        </p:nvGrpSpPr>
        <p:grpSpPr>
          <a:xfrm>
            <a:off x="8308800" y="1083600"/>
            <a:ext cx="400680" cy="402480"/>
            <a:chOff x="8308800" y="1083600"/>
            <a:chExt cx="400680" cy="402480"/>
          </a:xfrm>
        </p:grpSpPr>
        <p:sp>
          <p:nvSpPr>
            <p:cNvPr id="393" name="Freeform 9"/>
            <p:cNvSpPr/>
            <p:nvPr/>
          </p:nvSpPr>
          <p:spPr>
            <a:xfrm>
              <a:off x="830880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94" name="Group 10"/>
          <p:cNvGrpSpPr/>
          <p:nvPr/>
        </p:nvGrpSpPr>
        <p:grpSpPr>
          <a:xfrm>
            <a:off x="8308800" y="3074760"/>
            <a:ext cx="400680" cy="402480"/>
            <a:chOff x="8308800" y="3074760"/>
            <a:chExt cx="400680" cy="402480"/>
          </a:xfrm>
        </p:grpSpPr>
        <p:sp>
          <p:nvSpPr>
            <p:cNvPr id="395" name="Freeform 11"/>
            <p:cNvSpPr/>
            <p:nvPr/>
          </p:nvSpPr>
          <p:spPr>
            <a:xfrm>
              <a:off x="830880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96" name="Group 12"/>
          <p:cNvGrpSpPr/>
          <p:nvPr/>
        </p:nvGrpSpPr>
        <p:grpSpPr>
          <a:xfrm>
            <a:off x="8308800" y="4941720"/>
            <a:ext cx="400680" cy="402480"/>
            <a:chOff x="8308800" y="4941720"/>
            <a:chExt cx="400680" cy="402480"/>
          </a:xfrm>
        </p:grpSpPr>
        <p:sp>
          <p:nvSpPr>
            <p:cNvPr id="397" name="Freeform 13"/>
            <p:cNvSpPr/>
            <p:nvPr/>
          </p:nvSpPr>
          <p:spPr>
            <a:xfrm>
              <a:off x="830880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98" name="Group 14"/>
          <p:cNvGrpSpPr/>
          <p:nvPr/>
        </p:nvGrpSpPr>
        <p:grpSpPr>
          <a:xfrm>
            <a:off x="8308800" y="6922800"/>
            <a:ext cx="400680" cy="402480"/>
            <a:chOff x="8308800" y="6922800"/>
            <a:chExt cx="400680" cy="402480"/>
          </a:xfrm>
        </p:grpSpPr>
        <p:sp>
          <p:nvSpPr>
            <p:cNvPr id="399" name="Freeform 15"/>
            <p:cNvSpPr/>
            <p:nvPr/>
          </p:nvSpPr>
          <p:spPr>
            <a:xfrm>
              <a:off x="830880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00" name="Group 16"/>
          <p:cNvGrpSpPr/>
          <p:nvPr/>
        </p:nvGrpSpPr>
        <p:grpSpPr>
          <a:xfrm>
            <a:off x="8308800" y="8876520"/>
            <a:ext cx="400680" cy="402480"/>
            <a:chOff x="8308800" y="8876520"/>
            <a:chExt cx="400680" cy="402480"/>
          </a:xfrm>
        </p:grpSpPr>
        <p:sp>
          <p:nvSpPr>
            <p:cNvPr id="401" name="Freeform 17"/>
            <p:cNvSpPr/>
            <p:nvPr/>
          </p:nvSpPr>
          <p:spPr>
            <a:xfrm>
              <a:off x="830880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02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601480" y="82656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04" name="Group 3"/>
          <p:cNvGrpSpPr/>
          <p:nvPr/>
        </p:nvGrpSpPr>
        <p:grpSpPr>
          <a:xfrm>
            <a:off x="12155760" y="1769760"/>
            <a:ext cx="7642800" cy="5258520"/>
            <a:chOff x="12155760" y="1769760"/>
            <a:chExt cx="7642800" cy="5258520"/>
          </a:xfrm>
        </p:grpSpPr>
        <p:sp>
          <p:nvSpPr>
            <p:cNvPr id="405" name="TextBox 4"/>
            <p:cNvSpPr/>
            <p:nvPr/>
          </p:nvSpPr>
          <p:spPr>
            <a:xfrm>
              <a:off x="12155760" y="653040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6" name="TextBox 5"/>
            <p:cNvSpPr/>
            <p:nvPr/>
          </p:nvSpPr>
          <p:spPr>
            <a:xfrm>
              <a:off x="12155760" y="1769760"/>
              <a:ext cx="7642800" cy="414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BEAT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BEAT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BEAT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07" name="TextBox 6"/>
          <p:cNvSpPr/>
          <p:nvPr/>
        </p:nvSpPr>
        <p:spPr>
          <a:xfrm>
            <a:off x="1028880" y="686160"/>
            <a:ext cx="10527840" cy="908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Can’t help my heart going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beat, beat, beat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to the tune of my thoughts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playing on repeat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stuck in my head with no escape route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can’t outrun the fear of letting it out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 I’m trying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even though I’m dying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won’t make a mark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you won’t ever know, I’ll shut you out, stay in the dark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want to be honest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I don’t want to be the girl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who’s not allowed around butter knives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Can’t be honest no matter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how many times I’ve tried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Looping through days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drifting past years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Too many thoughts going through my head 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r>
              <a:rPr b="0" lang="en-US" sz="2730" spc="164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Wake me up when I’m not so numb, don’t want to get out of bed</a:t>
            </a: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23"/>
              </a:lnSpc>
            </a:pPr>
            <a:endParaRPr b="0" lang="en-US" sz="27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08" name="AutoShape 7"/>
          <p:cNvSpPr/>
          <p:nvPr/>
        </p:nvSpPr>
        <p:spPr>
          <a:xfrm>
            <a:off x="1282536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09" name="Group 8"/>
          <p:cNvGrpSpPr/>
          <p:nvPr/>
        </p:nvGrpSpPr>
        <p:grpSpPr>
          <a:xfrm>
            <a:off x="12657240" y="1083600"/>
            <a:ext cx="400680" cy="402480"/>
            <a:chOff x="12657240" y="1083600"/>
            <a:chExt cx="400680" cy="402480"/>
          </a:xfrm>
        </p:grpSpPr>
        <p:sp>
          <p:nvSpPr>
            <p:cNvPr id="410" name="Freeform 9"/>
            <p:cNvSpPr/>
            <p:nvPr/>
          </p:nvSpPr>
          <p:spPr>
            <a:xfrm>
              <a:off x="1265724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11" name="Group 10"/>
          <p:cNvGrpSpPr/>
          <p:nvPr/>
        </p:nvGrpSpPr>
        <p:grpSpPr>
          <a:xfrm>
            <a:off x="12657240" y="3074760"/>
            <a:ext cx="400680" cy="402480"/>
            <a:chOff x="12657240" y="3074760"/>
            <a:chExt cx="400680" cy="402480"/>
          </a:xfrm>
        </p:grpSpPr>
        <p:sp>
          <p:nvSpPr>
            <p:cNvPr id="412" name="Freeform 11"/>
            <p:cNvSpPr/>
            <p:nvPr/>
          </p:nvSpPr>
          <p:spPr>
            <a:xfrm>
              <a:off x="1265724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13" name="Group 12"/>
          <p:cNvGrpSpPr/>
          <p:nvPr/>
        </p:nvGrpSpPr>
        <p:grpSpPr>
          <a:xfrm>
            <a:off x="12657240" y="4941720"/>
            <a:ext cx="400680" cy="402480"/>
            <a:chOff x="12657240" y="4941720"/>
            <a:chExt cx="400680" cy="402480"/>
          </a:xfrm>
        </p:grpSpPr>
        <p:sp>
          <p:nvSpPr>
            <p:cNvPr id="414" name="Freeform 13"/>
            <p:cNvSpPr/>
            <p:nvPr/>
          </p:nvSpPr>
          <p:spPr>
            <a:xfrm>
              <a:off x="1265724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15" name="Group 14"/>
          <p:cNvGrpSpPr/>
          <p:nvPr/>
        </p:nvGrpSpPr>
        <p:grpSpPr>
          <a:xfrm>
            <a:off x="12657240" y="6922800"/>
            <a:ext cx="400680" cy="402480"/>
            <a:chOff x="12657240" y="6922800"/>
            <a:chExt cx="400680" cy="402480"/>
          </a:xfrm>
        </p:grpSpPr>
        <p:sp>
          <p:nvSpPr>
            <p:cNvPr id="416" name="Freeform 15"/>
            <p:cNvSpPr/>
            <p:nvPr/>
          </p:nvSpPr>
          <p:spPr>
            <a:xfrm>
              <a:off x="1265724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17" name="Group 16"/>
          <p:cNvGrpSpPr/>
          <p:nvPr/>
        </p:nvGrpSpPr>
        <p:grpSpPr>
          <a:xfrm>
            <a:off x="12657240" y="8876520"/>
            <a:ext cx="400680" cy="402480"/>
            <a:chOff x="12657240" y="8876520"/>
            <a:chExt cx="400680" cy="402480"/>
          </a:xfrm>
        </p:grpSpPr>
        <p:sp>
          <p:nvSpPr>
            <p:cNvPr id="418" name="Freeform 17"/>
            <p:cNvSpPr/>
            <p:nvPr/>
          </p:nvSpPr>
          <p:spPr>
            <a:xfrm>
              <a:off x="1265724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19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21" name="Group 3"/>
          <p:cNvGrpSpPr/>
          <p:nvPr/>
        </p:nvGrpSpPr>
        <p:grpSpPr>
          <a:xfrm>
            <a:off x="385560" y="3807360"/>
            <a:ext cx="7642800" cy="3067920"/>
            <a:chOff x="385560" y="3807360"/>
            <a:chExt cx="7642800" cy="3067920"/>
          </a:xfrm>
        </p:grpSpPr>
        <p:sp>
          <p:nvSpPr>
            <p:cNvPr id="422" name="TextBox 4"/>
            <p:cNvSpPr/>
            <p:nvPr/>
          </p:nvSpPr>
          <p:spPr>
            <a:xfrm>
              <a:off x="385560" y="637740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3" name="TextBox 5"/>
            <p:cNvSpPr/>
            <p:nvPr/>
          </p:nvSpPr>
          <p:spPr>
            <a:xfrm>
              <a:off x="385560" y="380736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IT HURTS TO HURT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24" name="TextBox 6"/>
          <p:cNvSpPr/>
          <p:nvPr/>
        </p:nvSpPr>
        <p:spPr>
          <a:xfrm>
            <a:off x="9548280" y="1897200"/>
            <a:ext cx="8386560" cy="673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was abused and suicidal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it was stuck on my mind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turned around and took it out on you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Instead of being kind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wish you could see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The person I want to be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Without bridges burnt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r>
              <a:rPr b="0" lang="en-US" sz="3120" spc="18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Because it hurts to hurt</a:t>
            </a: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372"/>
              </a:lnSpc>
            </a:pPr>
            <a:endParaRPr b="0" lang="en-US" sz="31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25" name="AutoShape 7"/>
          <p:cNvSpPr/>
          <p:nvPr/>
        </p:nvSpPr>
        <p:spPr>
          <a:xfrm>
            <a:off x="847692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26" name="Group 8"/>
          <p:cNvGrpSpPr/>
          <p:nvPr/>
        </p:nvGrpSpPr>
        <p:grpSpPr>
          <a:xfrm>
            <a:off x="8308800" y="1083600"/>
            <a:ext cx="400680" cy="402480"/>
            <a:chOff x="8308800" y="1083600"/>
            <a:chExt cx="400680" cy="402480"/>
          </a:xfrm>
        </p:grpSpPr>
        <p:sp>
          <p:nvSpPr>
            <p:cNvPr id="427" name="Freeform 9"/>
            <p:cNvSpPr/>
            <p:nvPr/>
          </p:nvSpPr>
          <p:spPr>
            <a:xfrm>
              <a:off x="830880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28" name="Group 10"/>
          <p:cNvGrpSpPr/>
          <p:nvPr/>
        </p:nvGrpSpPr>
        <p:grpSpPr>
          <a:xfrm>
            <a:off x="8308800" y="3074760"/>
            <a:ext cx="400680" cy="402480"/>
            <a:chOff x="8308800" y="3074760"/>
            <a:chExt cx="400680" cy="402480"/>
          </a:xfrm>
        </p:grpSpPr>
        <p:sp>
          <p:nvSpPr>
            <p:cNvPr id="429" name="Freeform 11"/>
            <p:cNvSpPr/>
            <p:nvPr/>
          </p:nvSpPr>
          <p:spPr>
            <a:xfrm>
              <a:off x="830880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30" name="Group 12"/>
          <p:cNvGrpSpPr/>
          <p:nvPr/>
        </p:nvGrpSpPr>
        <p:grpSpPr>
          <a:xfrm>
            <a:off x="8308800" y="4941720"/>
            <a:ext cx="400680" cy="402480"/>
            <a:chOff x="8308800" y="4941720"/>
            <a:chExt cx="400680" cy="402480"/>
          </a:xfrm>
        </p:grpSpPr>
        <p:sp>
          <p:nvSpPr>
            <p:cNvPr id="431" name="Freeform 13"/>
            <p:cNvSpPr/>
            <p:nvPr/>
          </p:nvSpPr>
          <p:spPr>
            <a:xfrm>
              <a:off x="830880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32" name="Group 14"/>
          <p:cNvGrpSpPr/>
          <p:nvPr/>
        </p:nvGrpSpPr>
        <p:grpSpPr>
          <a:xfrm>
            <a:off x="8308800" y="6922800"/>
            <a:ext cx="400680" cy="402480"/>
            <a:chOff x="8308800" y="6922800"/>
            <a:chExt cx="400680" cy="402480"/>
          </a:xfrm>
        </p:grpSpPr>
        <p:sp>
          <p:nvSpPr>
            <p:cNvPr id="433" name="Freeform 15"/>
            <p:cNvSpPr/>
            <p:nvPr/>
          </p:nvSpPr>
          <p:spPr>
            <a:xfrm>
              <a:off x="830880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34" name="Group 16"/>
          <p:cNvGrpSpPr/>
          <p:nvPr/>
        </p:nvGrpSpPr>
        <p:grpSpPr>
          <a:xfrm>
            <a:off x="8308800" y="8876520"/>
            <a:ext cx="400680" cy="402480"/>
            <a:chOff x="8308800" y="8876520"/>
            <a:chExt cx="400680" cy="402480"/>
          </a:xfrm>
        </p:grpSpPr>
        <p:sp>
          <p:nvSpPr>
            <p:cNvPr id="435" name="Freeform 17"/>
            <p:cNvSpPr/>
            <p:nvPr/>
          </p:nvSpPr>
          <p:spPr>
            <a:xfrm>
              <a:off x="830880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36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3"/>
          <p:cNvGrpSpPr/>
          <p:nvPr/>
        </p:nvGrpSpPr>
        <p:grpSpPr>
          <a:xfrm>
            <a:off x="360" y="-16200"/>
            <a:ext cx="18287280" cy="7447680"/>
            <a:chOff x="360" y="-16200"/>
            <a:chExt cx="18287280" cy="7447680"/>
          </a:xfrm>
        </p:grpSpPr>
        <p:pic>
          <p:nvPicPr>
            <p:cNvPr id="79" name="Picture 14" descr=""/>
            <p:cNvPicPr/>
            <p:nvPr/>
          </p:nvPicPr>
          <p:blipFill>
            <a:blip r:embed="rId1"/>
            <a:srcRect l="281" t="0" r="281" b="0"/>
            <a:stretch/>
          </p:blipFill>
          <p:spPr>
            <a:xfrm>
              <a:off x="360" y="-16200"/>
              <a:ext cx="18287280" cy="74476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80" name="TextBox 31"/>
          <p:cNvSpPr/>
          <p:nvPr/>
        </p:nvSpPr>
        <p:spPr>
          <a:xfrm>
            <a:off x="5582520" y="9208800"/>
            <a:ext cx="7074000" cy="88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CHOSEN AS ONE OF THE TOP 6 INNOVATIVE PRACTICES IN USA AND CANADA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BY THE COUNCIL ON ACCREDITATION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1" name="Picture 15" descr=""/>
          <p:cNvPicPr/>
          <p:nvPr/>
        </p:nvPicPr>
        <p:blipFill>
          <a:blip r:embed="rId2"/>
          <a:stretch/>
        </p:blipFill>
        <p:spPr>
          <a:xfrm>
            <a:off x="115200" y="5678280"/>
            <a:ext cx="18221400" cy="46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Picture 16" descr=""/>
          <p:cNvPicPr/>
          <p:nvPr/>
        </p:nvPicPr>
        <p:blipFill>
          <a:blip r:embed="rId3">
            <a:alphaModFix amt="76000"/>
          </a:blip>
          <a:srcRect l="0" t="25749" r="0" b="27013"/>
          <a:stretch/>
        </p:blipFill>
        <p:spPr>
          <a:xfrm>
            <a:off x="4678920" y="3045600"/>
            <a:ext cx="8881200" cy="419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TextBox 32"/>
          <p:cNvSpPr/>
          <p:nvPr/>
        </p:nvSpPr>
        <p:spPr>
          <a:xfrm>
            <a:off x="2544480" y="3357360"/>
            <a:ext cx="1319796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999"/>
              </a:lnSpc>
            </a:pPr>
            <a:r>
              <a:rPr b="0" lang="en-US" sz="12000" spc="1559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SOUNDCHECK</a:t>
            </a:r>
            <a:endParaRPr b="0" lang="en-US" sz="1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TextBox 34"/>
          <p:cNvSpPr/>
          <p:nvPr/>
        </p:nvSpPr>
        <p:spPr>
          <a:xfrm>
            <a:off x="14408640" y="3339720"/>
            <a:ext cx="1078200" cy="30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TextBox 35"/>
          <p:cNvSpPr/>
          <p:nvPr/>
        </p:nvSpPr>
        <p:spPr>
          <a:xfrm>
            <a:off x="4350600" y="5029200"/>
            <a:ext cx="959400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799"/>
              </a:lnSpc>
            </a:pP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HOW LOUD IS THIS THING</a:t>
            </a:r>
            <a:endParaRPr b="0" lang="en-US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6" name="" descr="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6172200"/>
            <a:ext cx="1371600" cy="137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-2839680" y="46944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38" name="Group 3"/>
          <p:cNvGrpSpPr/>
          <p:nvPr/>
        </p:nvGrpSpPr>
        <p:grpSpPr>
          <a:xfrm>
            <a:off x="385560" y="2302560"/>
            <a:ext cx="7642800" cy="6077520"/>
            <a:chOff x="385560" y="2302560"/>
            <a:chExt cx="7642800" cy="6077520"/>
          </a:xfrm>
        </p:grpSpPr>
        <p:sp>
          <p:nvSpPr>
            <p:cNvPr id="439" name="TextBox 4"/>
            <p:cNvSpPr/>
            <p:nvPr/>
          </p:nvSpPr>
          <p:spPr>
            <a:xfrm>
              <a:off x="385560" y="788220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0" name="TextBox 5"/>
            <p:cNvSpPr/>
            <p:nvPr/>
          </p:nvSpPr>
          <p:spPr>
            <a:xfrm>
              <a:off x="385560" y="2302560"/>
              <a:ext cx="7642800" cy="495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“NEVER GIVE UP”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8640"/>
                </a:lnSpc>
              </a:pP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5040"/>
                </a:lnSpc>
              </a:pPr>
              <a:r>
                <a:rPr b="0" lang="en-US" sz="4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FEATURING CHORUS OF CHILDREN </a:t>
              </a:r>
              <a:endParaRPr b="0" lang="en-US" sz="4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5040"/>
                </a:lnSpc>
              </a:pPr>
              <a:r>
                <a:rPr b="0" lang="en-US" sz="4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IN </a:t>
              </a:r>
              <a:endParaRPr b="0" lang="en-US" sz="4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5040"/>
                </a:lnSpc>
              </a:pPr>
              <a:r>
                <a:rPr b="0" lang="en-US" sz="4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GROUP HOME</a:t>
              </a:r>
              <a:endParaRPr b="0" lang="en-US" sz="4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41" name="TextBox 6"/>
          <p:cNvSpPr/>
          <p:nvPr/>
        </p:nvSpPr>
        <p:spPr>
          <a:xfrm>
            <a:off x="9667800" y="1540080"/>
            <a:ext cx="7590600" cy="677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That’s when I realized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can change the world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can change my state of mind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can change this girl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 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 matter what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will never give up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058"/>
              </a:lnSpc>
            </a:pPr>
            <a:r>
              <a:rPr b="0" lang="en-US" sz="3520" spc="210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Never Give Up! (Hey!)</a:t>
            </a:r>
            <a:endParaRPr b="0" lang="en-US" sz="35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42" name="AutoShape 7"/>
          <p:cNvSpPr/>
          <p:nvPr/>
        </p:nvSpPr>
        <p:spPr>
          <a:xfrm>
            <a:off x="847692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43" name="Group 8"/>
          <p:cNvGrpSpPr/>
          <p:nvPr/>
        </p:nvGrpSpPr>
        <p:grpSpPr>
          <a:xfrm>
            <a:off x="8308800" y="1083600"/>
            <a:ext cx="400680" cy="402480"/>
            <a:chOff x="8308800" y="1083600"/>
            <a:chExt cx="400680" cy="402480"/>
          </a:xfrm>
        </p:grpSpPr>
        <p:sp>
          <p:nvSpPr>
            <p:cNvPr id="444" name="Freeform 9"/>
            <p:cNvSpPr/>
            <p:nvPr/>
          </p:nvSpPr>
          <p:spPr>
            <a:xfrm>
              <a:off x="830880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45" name="Group 10"/>
          <p:cNvGrpSpPr/>
          <p:nvPr/>
        </p:nvGrpSpPr>
        <p:grpSpPr>
          <a:xfrm>
            <a:off x="8308800" y="3074760"/>
            <a:ext cx="400680" cy="402480"/>
            <a:chOff x="8308800" y="3074760"/>
            <a:chExt cx="400680" cy="402480"/>
          </a:xfrm>
        </p:grpSpPr>
        <p:sp>
          <p:nvSpPr>
            <p:cNvPr id="446" name="Freeform 11"/>
            <p:cNvSpPr/>
            <p:nvPr/>
          </p:nvSpPr>
          <p:spPr>
            <a:xfrm>
              <a:off x="830880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47" name="Group 12"/>
          <p:cNvGrpSpPr/>
          <p:nvPr/>
        </p:nvGrpSpPr>
        <p:grpSpPr>
          <a:xfrm>
            <a:off x="8308800" y="4941720"/>
            <a:ext cx="400680" cy="402480"/>
            <a:chOff x="8308800" y="4941720"/>
            <a:chExt cx="400680" cy="402480"/>
          </a:xfrm>
        </p:grpSpPr>
        <p:sp>
          <p:nvSpPr>
            <p:cNvPr id="448" name="Freeform 13"/>
            <p:cNvSpPr/>
            <p:nvPr/>
          </p:nvSpPr>
          <p:spPr>
            <a:xfrm>
              <a:off x="830880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49" name="Group 14"/>
          <p:cNvGrpSpPr/>
          <p:nvPr/>
        </p:nvGrpSpPr>
        <p:grpSpPr>
          <a:xfrm>
            <a:off x="8308800" y="6922800"/>
            <a:ext cx="400680" cy="402480"/>
            <a:chOff x="8308800" y="6922800"/>
            <a:chExt cx="400680" cy="402480"/>
          </a:xfrm>
        </p:grpSpPr>
        <p:sp>
          <p:nvSpPr>
            <p:cNvPr id="450" name="Freeform 15"/>
            <p:cNvSpPr/>
            <p:nvPr/>
          </p:nvSpPr>
          <p:spPr>
            <a:xfrm>
              <a:off x="830880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51" name="Group 16"/>
          <p:cNvGrpSpPr/>
          <p:nvPr/>
        </p:nvGrpSpPr>
        <p:grpSpPr>
          <a:xfrm>
            <a:off x="8308800" y="8876520"/>
            <a:ext cx="400680" cy="402480"/>
            <a:chOff x="8308800" y="8876520"/>
            <a:chExt cx="400680" cy="402480"/>
          </a:xfrm>
        </p:grpSpPr>
        <p:sp>
          <p:nvSpPr>
            <p:cNvPr id="452" name="Freeform 17"/>
            <p:cNvSpPr/>
            <p:nvPr/>
          </p:nvSpPr>
          <p:spPr>
            <a:xfrm>
              <a:off x="830880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53" name="TextBox 18"/>
          <p:cNvSpPr/>
          <p:nvPr/>
        </p:nvSpPr>
        <p:spPr>
          <a:xfrm>
            <a:off x="1028880" y="9722880"/>
            <a:ext cx="635616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520"/>
              </a:lnSpc>
            </a:pPr>
            <a:r>
              <a:rPr b="0" lang="en-US" sz="1800" spc="145" strike="noStrike" u="none">
                <a:solidFill>
                  <a:srgbClr val="20212a"/>
                </a:solidFill>
                <a:effectLst/>
                <a:uFillTx/>
                <a:latin typeface="Quicksand"/>
              </a:rPr>
              <a:t>AAI | Pro X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"/>
          <p:cNvPicPr/>
          <p:nvPr/>
        </p:nvPicPr>
        <p:blipFill>
          <a:blip r:embed="rId1"/>
          <a:srcRect l="187" t="0" r="2787" b="2975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55" name="Group 3"/>
          <p:cNvGrpSpPr/>
          <p:nvPr/>
        </p:nvGrpSpPr>
        <p:grpSpPr>
          <a:xfrm>
            <a:off x="383040" y="273960"/>
            <a:ext cx="17520840" cy="9557280"/>
            <a:chOff x="383040" y="273960"/>
            <a:chExt cx="17520840" cy="9557280"/>
          </a:xfrm>
        </p:grpSpPr>
        <p:sp>
          <p:nvSpPr>
            <p:cNvPr id="456" name="Freeform 4"/>
            <p:cNvSpPr/>
            <p:nvPr/>
          </p:nvSpPr>
          <p:spPr>
            <a:xfrm>
              <a:off x="383040" y="454680"/>
              <a:ext cx="17520840" cy="9376560"/>
            </a:xfrm>
            <a:custGeom>
              <a:avLst/>
              <a:gdLst>
                <a:gd name="textAreaLeft" fmla="*/ 0 w 17520840"/>
                <a:gd name="textAreaRight" fmla="*/ 17521560 w 17520840"/>
                <a:gd name="textAreaTop" fmla="*/ 0 h 9376560"/>
                <a:gd name="textAreaBottom" fmla="*/ 9377280 h 9376560"/>
              </a:gdLst>
              <a:ahLst/>
              <a:cxnLst/>
              <a:rect l="textAreaLeft" t="textAreaTop" r="textAreaRight" b="textAreaBottom"/>
              <a:pathLst>
                <a:path w="4614769" h="2469746">
                  <a:moveTo>
                    <a:pt x="22534" y="0"/>
                  </a:moveTo>
                  <a:lnTo>
                    <a:pt x="4592235" y="0"/>
                  </a:lnTo>
                  <a:cubicBezTo>
                    <a:pt x="4604680" y="0"/>
                    <a:pt x="4614769" y="10089"/>
                    <a:pt x="4614769" y="22534"/>
                  </a:cubicBezTo>
                  <a:lnTo>
                    <a:pt x="4614769" y="2447212"/>
                  </a:lnTo>
                  <a:cubicBezTo>
                    <a:pt x="4614769" y="2453189"/>
                    <a:pt x="4612395" y="2458920"/>
                    <a:pt x="4608169" y="2463146"/>
                  </a:cubicBezTo>
                  <a:cubicBezTo>
                    <a:pt x="4603943" y="2467372"/>
                    <a:pt x="4598211" y="2469746"/>
                    <a:pt x="4592235" y="2469746"/>
                  </a:cubicBezTo>
                  <a:lnTo>
                    <a:pt x="22534" y="2469746"/>
                  </a:lnTo>
                  <a:cubicBezTo>
                    <a:pt x="16558" y="2469746"/>
                    <a:pt x="10826" y="2467372"/>
                    <a:pt x="6600" y="2463146"/>
                  </a:cubicBezTo>
                  <a:cubicBezTo>
                    <a:pt x="2374" y="2458920"/>
                    <a:pt x="0" y="2453189"/>
                    <a:pt x="0" y="2447212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000000">
                <a:alpha val="6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57" name="TextBox 5"/>
            <p:cNvSpPr/>
            <p:nvPr/>
          </p:nvSpPr>
          <p:spPr>
            <a:xfrm>
              <a:off x="383040" y="273960"/>
              <a:ext cx="3085200" cy="326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520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458" name="TextBox 6"/>
          <p:cNvSpPr/>
          <p:nvPr/>
        </p:nvSpPr>
        <p:spPr>
          <a:xfrm>
            <a:off x="2102040" y="3512880"/>
            <a:ext cx="14382000" cy="62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58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 Bold"/>
              </a:rPr>
              <a:t>Fully portable studio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 Bold"/>
              </a:rPr>
              <a:t>Partnership with school faculty and clinical/support staff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 Bold"/>
              </a:rPr>
              <a:t>Comparable to music lesson scheduling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 Bold"/>
              </a:rPr>
              <a:t>Flexible session length and program duration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4958"/>
              </a:lnSpc>
            </a:pPr>
            <a:r>
              <a:rPr b="0" lang="en-US" sz="4130" strike="noStrike" u="none">
                <a:solidFill>
                  <a:srgbClr val="ffffff"/>
                </a:solidFill>
                <a:effectLst/>
                <a:uFillTx/>
                <a:latin typeface="Quicksand Bold"/>
              </a:rPr>
              <a:t> </a:t>
            </a:r>
            <a:endParaRPr b="0" lang="en-US" sz="41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9" name="TextBox 7"/>
          <p:cNvSpPr/>
          <p:nvPr/>
        </p:nvSpPr>
        <p:spPr>
          <a:xfrm>
            <a:off x="4469040" y="1548360"/>
            <a:ext cx="9348840" cy="128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0193"/>
              </a:lnSpc>
            </a:pPr>
            <a:r>
              <a:rPr b="0" lang="en-US" sz="850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WE WILL COME TO YOU!</a:t>
            </a:r>
            <a:endParaRPr b="0" lang="en-US" sz="8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Box 2"/>
          <p:cNvSpPr/>
          <p:nvPr/>
        </p:nvSpPr>
        <p:spPr>
          <a:xfrm>
            <a:off x="1028880" y="1028880"/>
            <a:ext cx="8680320" cy="97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7679"/>
              </a:lnSpc>
            </a:pPr>
            <a:r>
              <a:rPr b="0" lang="en-US" sz="6400" strike="noStrike" u="none">
                <a:solidFill>
                  <a:srgbClr val="ede6e2"/>
                </a:solidFill>
                <a:effectLst/>
                <a:uFillTx/>
                <a:latin typeface="Oswald"/>
              </a:rPr>
              <a:t>GET IN TOUCH!</a:t>
            </a:r>
            <a:endParaRPr b="0" lang="en-US" sz="6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1" name="TextBox 3"/>
          <p:cNvSpPr/>
          <p:nvPr/>
        </p:nvSpPr>
        <p:spPr>
          <a:xfrm>
            <a:off x="1028880" y="5792760"/>
            <a:ext cx="7804080" cy="52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875"/>
              </a:lnSpc>
            </a:pPr>
            <a:r>
              <a:rPr b="0" lang="en-US" sz="3400" spc="238" strike="noStrike" u="none">
                <a:solidFill>
                  <a:srgbClr val="3aafa9"/>
                </a:solidFill>
                <a:effectLst/>
                <a:uFillTx/>
                <a:latin typeface="Poppins Bold"/>
              </a:rPr>
              <a:t>JAMES GLASGOW</a:t>
            </a:r>
            <a:endParaRPr b="0" lang="en-US" sz="3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2" name="TextBox 4"/>
          <p:cNvSpPr/>
          <p:nvPr/>
        </p:nvSpPr>
        <p:spPr>
          <a:xfrm>
            <a:off x="1028880" y="6352560"/>
            <a:ext cx="7804080" cy="104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238"/>
              </a:lnSpc>
            </a:pPr>
            <a:r>
              <a:rPr b="0" lang="en-US" sz="260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songfactorynewyork@gmail.com</a:t>
            </a:r>
            <a:endParaRPr b="0" lang="en-US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238"/>
              </a:lnSpc>
            </a:pPr>
            <a:r>
              <a:rPr b="0" lang="en-US" sz="2600" spc="156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(845) 419-8495</a:t>
            </a:r>
            <a:endParaRPr b="0" lang="en-US" sz="2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63" name="Picture 5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217600">
            <a:off x="12992400" y="102888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4" name="Picture 6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3777600">
            <a:off x="-3190320" y="5482080"/>
            <a:ext cx="7908480" cy="5575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5" name="Picture 7" descr=""/>
          <p:cNvPicPr/>
          <p:nvPr/>
        </p:nvPicPr>
        <p:blipFill>
          <a:blip r:embed="rId5"/>
          <a:stretch/>
        </p:blipFill>
        <p:spPr>
          <a:xfrm>
            <a:off x="10704600" y="1337040"/>
            <a:ext cx="3400200" cy="894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6" name="TextBox 8"/>
          <p:cNvSpPr/>
          <p:nvPr/>
        </p:nvSpPr>
        <p:spPr>
          <a:xfrm>
            <a:off x="1028880" y="2399040"/>
            <a:ext cx="7968600" cy="27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611"/>
              </a:lnSpc>
            </a:pPr>
            <a:r>
              <a:rPr b="0" lang="en-US" sz="2580" spc="15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Drop your business card in the box or join our email list to get occasional updates on program availability and exciting news!</a:t>
            </a:r>
            <a:endParaRPr b="0" lang="en-US" sz="25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611"/>
              </a:lnSpc>
            </a:pPr>
            <a:endParaRPr b="0" lang="en-US" sz="25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611"/>
              </a:lnSpc>
            </a:pPr>
            <a:r>
              <a:rPr b="0" lang="en-US" sz="2580" spc="15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Scan the QR code on our business card for more music, testimonials, and information.</a:t>
            </a:r>
            <a:endParaRPr b="0" lang="en-US" sz="25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7" name="TextBox 9"/>
          <p:cNvSpPr/>
          <p:nvPr/>
        </p:nvSpPr>
        <p:spPr>
          <a:xfrm>
            <a:off x="880920" y="8322840"/>
            <a:ext cx="11523600" cy="10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8070"/>
              </a:lnSpc>
            </a:pPr>
            <a:r>
              <a:rPr b="0" lang="en-US" sz="6719" strike="noStrike" u="none">
                <a:solidFill>
                  <a:srgbClr val="3aafa9"/>
                </a:solidFill>
                <a:effectLst/>
                <a:uFillTx/>
                <a:latin typeface="Poppins"/>
              </a:rPr>
              <a:t>songfactoryNY.com</a:t>
            </a:r>
            <a:endParaRPr b="0" lang="en-US" sz="6719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7971000">
            <a:off x="5134320" y="131760"/>
            <a:ext cx="15098760" cy="106444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69" name="Group 3"/>
          <p:cNvGrpSpPr/>
          <p:nvPr/>
        </p:nvGrpSpPr>
        <p:grpSpPr>
          <a:xfrm>
            <a:off x="11910960" y="2918520"/>
            <a:ext cx="7642800" cy="3067920"/>
            <a:chOff x="11910960" y="2918520"/>
            <a:chExt cx="7642800" cy="3067920"/>
          </a:xfrm>
        </p:grpSpPr>
        <p:sp>
          <p:nvSpPr>
            <p:cNvPr id="470" name="TextBox 4"/>
            <p:cNvSpPr/>
            <p:nvPr/>
          </p:nvSpPr>
          <p:spPr>
            <a:xfrm>
              <a:off x="11910960" y="548856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1" name="TextBox 5"/>
            <p:cNvSpPr/>
            <p:nvPr/>
          </p:nvSpPr>
          <p:spPr>
            <a:xfrm>
              <a:off x="11910960" y="291852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EMOTION OCEAN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 2)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72" name="TextBox 6"/>
          <p:cNvSpPr/>
          <p:nvPr/>
        </p:nvSpPr>
        <p:spPr>
          <a:xfrm>
            <a:off x="1337400" y="491040"/>
            <a:ext cx="6697800" cy="98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feel like a steam ship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Hit by an iceberg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can either go under 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or destroy the ice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Life is like waves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Like the sea, like a maze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Like a calm ocean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Of my emotions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am not reeling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From my feelings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Pray to the lord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To keep me on board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125"/>
              </a:lnSpc>
            </a:pPr>
            <a:r>
              <a:rPr b="0" lang="en-US" sz="4100" spc="139" strike="noStrike" u="none">
                <a:solidFill>
                  <a:srgbClr val="ede6e2"/>
                </a:solidFill>
                <a:effectLst/>
                <a:uFillTx/>
                <a:latin typeface="Quicksand Bold"/>
              </a:rPr>
              <a:t>My sailing ship</a:t>
            </a:r>
            <a:endParaRPr b="0" lang="en-US" sz="4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endParaRPr b="0" lang="en-US" sz="4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endParaRPr b="0" lang="en-US" sz="4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3" name="AutoShape 7"/>
          <p:cNvSpPr/>
          <p:nvPr/>
        </p:nvSpPr>
        <p:spPr>
          <a:xfrm>
            <a:off x="10398240" y="-66168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74" name="Group 8"/>
          <p:cNvGrpSpPr/>
          <p:nvPr/>
        </p:nvGrpSpPr>
        <p:grpSpPr>
          <a:xfrm>
            <a:off x="10230120" y="1068120"/>
            <a:ext cx="400680" cy="402480"/>
            <a:chOff x="10230120" y="1068120"/>
            <a:chExt cx="400680" cy="402480"/>
          </a:xfrm>
        </p:grpSpPr>
        <p:sp>
          <p:nvSpPr>
            <p:cNvPr id="475" name="Freeform 9"/>
            <p:cNvSpPr/>
            <p:nvPr/>
          </p:nvSpPr>
          <p:spPr>
            <a:xfrm>
              <a:off x="10230120" y="10681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76" name="Group 10"/>
          <p:cNvGrpSpPr/>
          <p:nvPr/>
        </p:nvGrpSpPr>
        <p:grpSpPr>
          <a:xfrm>
            <a:off x="10230120" y="3058920"/>
            <a:ext cx="400680" cy="402480"/>
            <a:chOff x="10230120" y="3058920"/>
            <a:chExt cx="400680" cy="402480"/>
          </a:xfrm>
        </p:grpSpPr>
        <p:sp>
          <p:nvSpPr>
            <p:cNvPr id="477" name="Freeform 11"/>
            <p:cNvSpPr/>
            <p:nvPr/>
          </p:nvSpPr>
          <p:spPr>
            <a:xfrm>
              <a:off x="10230120" y="30589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78" name="Group 12"/>
          <p:cNvGrpSpPr/>
          <p:nvPr/>
        </p:nvGrpSpPr>
        <p:grpSpPr>
          <a:xfrm>
            <a:off x="10230120" y="4926240"/>
            <a:ext cx="400680" cy="402480"/>
            <a:chOff x="10230120" y="4926240"/>
            <a:chExt cx="400680" cy="402480"/>
          </a:xfrm>
        </p:grpSpPr>
        <p:sp>
          <p:nvSpPr>
            <p:cNvPr id="479" name="Freeform 13"/>
            <p:cNvSpPr/>
            <p:nvPr/>
          </p:nvSpPr>
          <p:spPr>
            <a:xfrm>
              <a:off x="10230120" y="49262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80" name="Group 14"/>
          <p:cNvGrpSpPr/>
          <p:nvPr/>
        </p:nvGrpSpPr>
        <p:grpSpPr>
          <a:xfrm>
            <a:off x="10230120" y="6906960"/>
            <a:ext cx="400680" cy="402480"/>
            <a:chOff x="10230120" y="6906960"/>
            <a:chExt cx="400680" cy="402480"/>
          </a:xfrm>
        </p:grpSpPr>
        <p:sp>
          <p:nvSpPr>
            <p:cNvPr id="481" name="Freeform 15"/>
            <p:cNvSpPr/>
            <p:nvPr/>
          </p:nvSpPr>
          <p:spPr>
            <a:xfrm>
              <a:off x="10230120" y="69069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82" name="Group 16"/>
          <p:cNvGrpSpPr/>
          <p:nvPr/>
        </p:nvGrpSpPr>
        <p:grpSpPr>
          <a:xfrm>
            <a:off x="10230120" y="8861040"/>
            <a:ext cx="400680" cy="402480"/>
            <a:chOff x="10230120" y="8861040"/>
            <a:chExt cx="400680" cy="402480"/>
          </a:xfrm>
        </p:grpSpPr>
        <p:sp>
          <p:nvSpPr>
            <p:cNvPr id="483" name="Freeform 17"/>
            <p:cNvSpPr/>
            <p:nvPr/>
          </p:nvSpPr>
          <p:spPr>
            <a:xfrm>
              <a:off x="10230120" y="88610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24"/>
          <p:cNvGrpSpPr/>
          <p:nvPr/>
        </p:nvGrpSpPr>
        <p:grpSpPr>
          <a:xfrm>
            <a:off x="360" y="-16200"/>
            <a:ext cx="18287280" cy="7447680"/>
            <a:chOff x="360" y="-16200"/>
            <a:chExt cx="18287280" cy="7447680"/>
          </a:xfrm>
        </p:grpSpPr>
        <p:pic>
          <p:nvPicPr>
            <p:cNvPr id="88" name="Picture 11" descr=""/>
            <p:cNvPicPr/>
            <p:nvPr/>
          </p:nvPicPr>
          <p:blipFill>
            <a:blip r:embed="rId1"/>
            <a:srcRect l="281" t="0" r="281" b="0"/>
            <a:stretch/>
          </p:blipFill>
          <p:spPr>
            <a:xfrm>
              <a:off x="360" y="-16200"/>
              <a:ext cx="18287280" cy="74476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89" name="TextBox 26"/>
          <p:cNvSpPr/>
          <p:nvPr/>
        </p:nvSpPr>
        <p:spPr>
          <a:xfrm>
            <a:off x="5582520" y="9208800"/>
            <a:ext cx="7074000" cy="88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CHOSEN AS ONE OF THE TOP 6 INNOVATIVE PRACTICES IN USA AND CANADA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2310"/>
              </a:lnSpc>
            </a:pPr>
            <a:r>
              <a:rPr b="0" lang="en-US" sz="2310" spc="300" strike="noStrike" u="none">
                <a:solidFill>
                  <a:srgbClr val="000000"/>
                </a:solidFill>
                <a:effectLst/>
                <a:uFillTx/>
                <a:latin typeface="Roboto Condensed Bold"/>
              </a:rPr>
              <a:t>BY THE COUNCIL ON ACCREDITATION</a:t>
            </a:r>
            <a:endParaRPr b="0" lang="en-US" sz="23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Picture 12" descr=""/>
          <p:cNvPicPr/>
          <p:nvPr/>
        </p:nvPicPr>
        <p:blipFill>
          <a:blip r:embed="rId2"/>
          <a:stretch/>
        </p:blipFill>
        <p:spPr>
          <a:xfrm>
            <a:off x="115200" y="5678280"/>
            <a:ext cx="18221400" cy="46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Picture 13" descr=""/>
          <p:cNvPicPr/>
          <p:nvPr/>
        </p:nvPicPr>
        <p:blipFill>
          <a:blip r:embed="rId3">
            <a:alphaModFix amt="76000"/>
          </a:blip>
          <a:srcRect l="0" t="25749" r="0" b="27013"/>
          <a:stretch/>
        </p:blipFill>
        <p:spPr>
          <a:xfrm>
            <a:off x="4678920" y="3045600"/>
            <a:ext cx="8881200" cy="419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TextBox 27"/>
          <p:cNvSpPr/>
          <p:nvPr/>
        </p:nvSpPr>
        <p:spPr>
          <a:xfrm>
            <a:off x="2544480" y="3357360"/>
            <a:ext cx="1319796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999"/>
              </a:lnSpc>
            </a:pPr>
            <a:r>
              <a:rPr b="0" lang="en-US" sz="12000" spc="1559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SOUNDCHECK</a:t>
            </a:r>
            <a:endParaRPr b="0" lang="en-US" sz="1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TextBox 28"/>
          <p:cNvSpPr/>
          <p:nvPr/>
        </p:nvSpPr>
        <p:spPr>
          <a:xfrm>
            <a:off x="14408640" y="3339720"/>
            <a:ext cx="1078200" cy="30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TextBox 29"/>
          <p:cNvSpPr/>
          <p:nvPr/>
        </p:nvSpPr>
        <p:spPr>
          <a:xfrm>
            <a:off x="4350600" y="5562360"/>
            <a:ext cx="959400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799"/>
              </a:lnSpc>
            </a:pP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W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A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S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 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T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H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A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T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 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L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O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U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D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 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E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N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O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U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G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H</a:t>
            </a:r>
            <a:r>
              <a:rPr b="0" lang="en-US" sz="4800" spc="624" strike="noStrike" u="none">
                <a:solidFill>
                  <a:srgbClr val="000000"/>
                </a:solidFill>
                <a:effectLst/>
                <a:uFillTx/>
                <a:latin typeface="Oswald"/>
              </a:rPr>
              <a:t>?</a:t>
            </a:r>
            <a:endParaRPr b="0" lang="en-US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rcRect l="2520" t="9840" r="2520" b="9840"/>
          <a:stretch/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TextBox 3"/>
          <p:cNvSpPr/>
          <p:nvPr/>
        </p:nvSpPr>
        <p:spPr>
          <a:xfrm>
            <a:off x="1028880" y="762120"/>
            <a:ext cx="10962000" cy="39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0431"/>
              </a:lnSpc>
            </a:pPr>
            <a:r>
              <a:rPr b="0" lang="en-US" sz="6400" spc="383" strike="noStrike" u="none">
                <a:solidFill>
                  <a:srgbClr val="ede6e2"/>
                </a:solidFill>
                <a:effectLst/>
                <a:uFillTx/>
                <a:latin typeface="Oswald"/>
              </a:rPr>
              <a:t>TRAUMA INFORMED CATHARSIS THROUGH THE CREATION OF MUSIC AND LYRICS</a:t>
            </a:r>
            <a:endParaRPr b="0" lang="en-US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7" name="Picture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 rot="5400000">
            <a:off x="11422440" y="33480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TextBox 5"/>
          <p:cNvSpPr/>
          <p:nvPr/>
        </p:nvSpPr>
        <p:spPr>
          <a:xfrm>
            <a:off x="10559520" y="5859360"/>
            <a:ext cx="6699240" cy="39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16"/>
              </a:lnSpc>
            </a:pPr>
            <a:r>
              <a:rPr b="0" lang="en-US" sz="3200" spc="19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“Today, I am proud to say that due to this program I have made it to safety and I now have freedom to express who I am."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216"/>
              </a:lnSpc>
            </a:pPr>
            <a:r>
              <a:rPr b="0" lang="en-US" sz="3200" spc="193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-Program Participant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123000">
            <a:off x="-739800" y="289116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TextBox 3"/>
          <p:cNvSpPr/>
          <p:nvPr/>
        </p:nvSpPr>
        <p:spPr>
          <a:xfrm>
            <a:off x="3209040" y="1594440"/>
            <a:ext cx="12401640" cy="220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788"/>
              </a:lnSpc>
            </a:pPr>
            <a:r>
              <a:rPr b="0" lang="en-US" sz="482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Chosen as one of the </a:t>
            </a:r>
            <a:endParaRPr b="0" lang="en-US" sz="48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88"/>
              </a:lnSpc>
            </a:pPr>
            <a:r>
              <a:rPr b="0" lang="en-US" sz="482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Top 6 Innovative Practices in the US and Canada </a:t>
            </a:r>
            <a:endParaRPr b="0" lang="en-US" sz="48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5788"/>
              </a:lnSpc>
            </a:pPr>
            <a:r>
              <a:rPr b="0" lang="en-US" sz="482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by the Council on Accreditation</a:t>
            </a:r>
            <a:endParaRPr b="0" lang="en-US" sz="482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1" name="TextBox 4"/>
          <p:cNvSpPr/>
          <p:nvPr/>
        </p:nvSpPr>
        <p:spPr>
          <a:xfrm>
            <a:off x="5249160" y="7458120"/>
            <a:ext cx="8321400" cy="197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83"/>
              </a:lnSpc>
            </a:pPr>
            <a:r>
              <a:rPr b="0" lang="en-US" sz="3230" strike="noStrike" u="none">
                <a:solidFill>
                  <a:srgbClr val="ffffff"/>
                </a:solidFill>
                <a:effectLst/>
                <a:uFillTx/>
                <a:latin typeface="Oswald"/>
              </a:rPr>
              <a:t>The Council on Accreditation currently accredits (or is in the process of accrediting) over 1600 organizations that serve more than 7 million individuals and families in the U.S. and Canada. </a:t>
            </a:r>
            <a:endParaRPr b="0" lang="en-US" sz="323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7971000">
            <a:off x="5134320" y="131760"/>
            <a:ext cx="15098760" cy="106444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3" name="Group 3"/>
          <p:cNvGrpSpPr/>
          <p:nvPr/>
        </p:nvGrpSpPr>
        <p:grpSpPr>
          <a:xfrm>
            <a:off x="11910960" y="2918520"/>
            <a:ext cx="7642800" cy="3067920"/>
            <a:chOff x="11910960" y="2918520"/>
            <a:chExt cx="7642800" cy="3067920"/>
          </a:xfrm>
        </p:grpSpPr>
        <p:sp>
          <p:nvSpPr>
            <p:cNvPr id="104" name="TextBox 4"/>
            <p:cNvSpPr/>
            <p:nvPr/>
          </p:nvSpPr>
          <p:spPr>
            <a:xfrm>
              <a:off x="11910960" y="548856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" name="TextBox 5"/>
            <p:cNvSpPr/>
            <p:nvPr/>
          </p:nvSpPr>
          <p:spPr>
            <a:xfrm>
              <a:off x="11910960" y="291852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EMOTION OCEAN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06" name="TextBox 6"/>
          <p:cNvSpPr/>
          <p:nvPr/>
        </p:nvSpPr>
        <p:spPr>
          <a:xfrm>
            <a:off x="1898640" y="2705040"/>
            <a:ext cx="6432840" cy="52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Life is like waves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Like the sea, like a maze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In a stormy ocean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Of my emotions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am reeling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From my feelings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Pray to the lord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To keep me on board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sinking ship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7" name="AutoShape 7"/>
          <p:cNvSpPr/>
          <p:nvPr/>
        </p:nvSpPr>
        <p:spPr>
          <a:xfrm>
            <a:off x="10398240" y="-66168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08" name="Group 8"/>
          <p:cNvGrpSpPr/>
          <p:nvPr/>
        </p:nvGrpSpPr>
        <p:grpSpPr>
          <a:xfrm>
            <a:off x="10230120" y="1068120"/>
            <a:ext cx="400680" cy="402480"/>
            <a:chOff x="10230120" y="1068120"/>
            <a:chExt cx="400680" cy="402480"/>
          </a:xfrm>
        </p:grpSpPr>
        <p:sp>
          <p:nvSpPr>
            <p:cNvPr id="109" name="Freeform 9"/>
            <p:cNvSpPr/>
            <p:nvPr/>
          </p:nvSpPr>
          <p:spPr>
            <a:xfrm>
              <a:off x="10230120" y="10681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0" name="Group 10"/>
          <p:cNvGrpSpPr/>
          <p:nvPr/>
        </p:nvGrpSpPr>
        <p:grpSpPr>
          <a:xfrm>
            <a:off x="10230120" y="3058920"/>
            <a:ext cx="400680" cy="402480"/>
            <a:chOff x="10230120" y="3058920"/>
            <a:chExt cx="400680" cy="402480"/>
          </a:xfrm>
        </p:grpSpPr>
        <p:sp>
          <p:nvSpPr>
            <p:cNvPr id="111" name="Freeform 11"/>
            <p:cNvSpPr/>
            <p:nvPr/>
          </p:nvSpPr>
          <p:spPr>
            <a:xfrm>
              <a:off x="10230120" y="30589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2" name="Group 12"/>
          <p:cNvGrpSpPr/>
          <p:nvPr/>
        </p:nvGrpSpPr>
        <p:grpSpPr>
          <a:xfrm>
            <a:off x="10230120" y="4926240"/>
            <a:ext cx="400680" cy="402480"/>
            <a:chOff x="10230120" y="4926240"/>
            <a:chExt cx="400680" cy="402480"/>
          </a:xfrm>
        </p:grpSpPr>
        <p:sp>
          <p:nvSpPr>
            <p:cNvPr id="113" name="Freeform 13"/>
            <p:cNvSpPr/>
            <p:nvPr/>
          </p:nvSpPr>
          <p:spPr>
            <a:xfrm>
              <a:off x="10230120" y="49262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4" name="Group 14"/>
          <p:cNvGrpSpPr/>
          <p:nvPr/>
        </p:nvGrpSpPr>
        <p:grpSpPr>
          <a:xfrm>
            <a:off x="10230120" y="6906960"/>
            <a:ext cx="400680" cy="402480"/>
            <a:chOff x="10230120" y="6906960"/>
            <a:chExt cx="400680" cy="402480"/>
          </a:xfrm>
        </p:grpSpPr>
        <p:sp>
          <p:nvSpPr>
            <p:cNvPr id="115" name="Freeform 15"/>
            <p:cNvSpPr/>
            <p:nvPr/>
          </p:nvSpPr>
          <p:spPr>
            <a:xfrm>
              <a:off x="10230120" y="69069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6" name="Group 16"/>
          <p:cNvGrpSpPr/>
          <p:nvPr/>
        </p:nvGrpSpPr>
        <p:grpSpPr>
          <a:xfrm>
            <a:off x="10230120" y="8861040"/>
            <a:ext cx="400680" cy="402480"/>
            <a:chOff x="10230120" y="8861040"/>
            <a:chExt cx="400680" cy="402480"/>
          </a:xfrm>
        </p:grpSpPr>
        <p:sp>
          <p:nvSpPr>
            <p:cNvPr id="117" name="Freeform 17"/>
            <p:cNvSpPr/>
            <p:nvPr/>
          </p:nvSpPr>
          <p:spPr>
            <a:xfrm>
              <a:off x="10230120" y="88610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7971000">
            <a:off x="5134320" y="131760"/>
            <a:ext cx="15098760" cy="106444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9" name="Group 1"/>
          <p:cNvGrpSpPr/>
          <p:nvPr/>
        </p:nvGrpSpPr>
        <p:grpSpPr>
          <a:xfrm>
            <a:off x="11910960" y="2918520"/>
            <a:ext cx="7642800" cy="3067920"/>
            <a:chOff x="11910960" y="2918520"/>
            <a:chExt cx="7642800" cy="3067920"/>
          </a:xfrm>
        </p:grpSpPr>
        <p:sp>
          <p:nvSpPr>
            <p:cNvPr id="120" name="TextBox 1"/>
            <p:cNvSpPr/>
            <p:nvPr/>
          </p:nvSpPr>
          <p:spPr>
            <a:xfrm>
              <a:off x="11910960" y="548856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" name="TextBox 12"/>
            <p:cNvSpPr/>
            <p:nvPr/>
          </p:nvSpPr>
          <p:spPr>
            <a:xfrm>
              <a:off x="11910960" y="2918520"/>
              <a:ext cx="7642800" cy="1950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EMOTION OCEAN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22" name="TextBox 20"/>
          <p:cNvSpPr/>
          <p:nvPr/>
        </p:nvSpPr>
        <p:spPr>
          <a:xfrm>
            <a:off x="1898640" y="2705040"/>
            <a:ext cx="6432840" cy="53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Life is like waves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Like the sea, like a maze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In a stormy ocean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Of my emotions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am reeling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From my feelings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Pray to the lord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501"/>
              </a:lnSpc>
            </a:pPr>
            <a:r>
              <a:rPr b="0" lang="en-US" sz="3600" spc="122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To keep me on board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6191"/>
              </a:lnSpc>
            </a:pPr>
            <a:r>
              <a:rPr b="0" lang="en-US" sz="3600" spc="215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sinking ship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" name="AutoShape 1"/>
          <p:cNvSpPr/>
          <p:nvPr/>
        </p:nvSpPr>
        <p:spPr>
          <a:xfrm>
            <a:off x="10398240" y="-66168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24" name="Group 5"/>
          <p:cNvGrpSpPr/>
          <p:nvPr/>
        </p:nvGrpSpPr>
        <p:grpSpPr>
          <a:xfrm>
            <a:off x="10230120" y="1068120"/>
            <a:ext cx="400680" cy="402480"/>
            <a:chOff x="10230120" y="1068120"/>
            <a:chExt cx="400680" cy="402480"/>
          </a:xfrm>
        </p:grpSpPr>
        <p:sp>
          <p:nvSpPr>
            <p:cNvPr id="125" name="Freeform 1"/>
            <p:cNvSpPr/>
            <p:nvPr/>
          </p:nvSpPr>
          <p:spPr>
            <a:xfrm>
              <a:off x="10230120" y="10681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6" name="Group 18"/>
          <p:cNvGrpSpPr/>
          <p:nvPr/>
        </p:nvGrpSpPr>
        <p:grpSpPr>
          <a:xfrm>
            <a:off x="10230120" y="3058920"/>
            <a:ext cx="400680" cy="402480"/>
            <a:chOff x="10230120" y="3058920"/>
            <a:chExt cx="400680" cy="402480"/>
          </a:xfrm>
        </p:grpSpPr>
        <p:sp>
          <p:nvSpPr>
            <p:cNvPr id="127" name="Freeform 2"/>
            <p:cNvSpPr/>
            <p:nvPr/>
          </p:nvSpPr>
          <p:spPr>
            <a:xfrm>
              <a:off x="10230120" y="30589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8" name="Group 19"/>
          <p:cNvGrpSpPr/>
          <p:nvPr/>
        </p:nvGrpSpPr>
        <p:grpSpPr>
          <a:xfrm>
            <a:off x="10230120" y="4926240"/>
            <a:ext cx="400680" cy="402480"/>
            <a:chOff x="10230120" y="4926240"/>
            <a:chExt cx="400680" cy="402480"/>
          </a:xfrm>
        </p:grpSpPr>
        <p:sp>
          <p:nvSpPr>
            <p:cNvPr id="129" name="Freeform 3"/>
            <p:cNvSpPr/>
            <p:nvPr/>
          </p:nvSpPr>
          <p:spPr>
            <a:xfrm>
              <a:off x="10230120" y="49262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0" name="Group 20"/>
          <p:cNvGrpSpPr/>
          <p:nvPr/>
        </p:nvGrpSpPr>
        <p:grpSpPr>
          <a:xfrm>
            <a:off x="10230120" y="6906960"/>
            <a:ext cx="400680" cy="402480"/>
            <a:chOff x="10230120" y="6906960"/>
            <a:chExt cx="400680" cy="402480"/>
          </a:xfrm>
        </p:grpSpPr>
        <p:sp>
          <p:nvSpPr>
            <p:cNvPr id="131" name="Freeform 6"/>
            <p:cNvSpPr/>
            <p:nvPr/>
          </p:nvSpPr>
          <p:spPr>
            <a:xfrm>
              <a:off x="10230120" y="69069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2" name="Group 21"/>
          <p:cNvGrpSpPr/>
          <p:nvPr/>
        </p:nvGrpSpPr>
        <p:grpSpPr>
          <a:xfrm>
            <a:off x="10230120" y="8861040"/>
            <a:ext cx="400680" cy="402480"/>
            <a:chOff x="10230120" y="8861040"/>
            <a:chExt cx="400680" cy="402480"/>
          </a:xfrm>
        </p:grpSpPr>
        <p:sp>
          <p:nvSpPr>
            <p:cNvPr id="133" name="Freeform 19"/>
            <p:cNvSpPr/>
            <p:nvPr/>
          </p:nvSpPr>
          <p:spPr>
            <a:xfrm>
              <a:off x="10230120" y="886104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34" name="" descr="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8800" y="6658560"/>
            <a:ext cx="1799640" cy="17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1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 rot="5400000">
            <a:off x="8336520" y="699480"/>
            <a:ext cx="11672640" cy="82288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6" name="Group 3"/>
          <p:cNvGrpSpPr/>
          <p:nvPr/>
        </p:nvGrpSpPr>
        <p:grpSpPr>
          <a:xfrm>
            <a:off x="14981400" y="2934360"/>
            <a:ext cx="7642800" cy="3067560"/>
            <a:chOff x="14981400" y="2934360"/>
            <a:chExt cx="7642800" cy="3067560"/>
          </a:xfrm>
        </p:grpSpPr>
        <p:sp>
          <p:nvSpPr>
            <p:cNvPr id="137" name="TextBox 4"/>
            <p:cNvSpPr/>
            <p:nvPr/>
          </p:nvSpPr>
          <p:spPr>
            <a:xfrm>
              <a:off x="14981400" y="5504040"/>
              <a:ext cx="7169040" cy="49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3875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8" name="TextBox 5"/>
            <p:cNvSpPr/>
            <p:nvPr/>
          </p:nvSpPr>
          <p:spPr>
            <a:xfrm>
              <a:off x="14981400" y="2934360"/>
              <a:ext cx="7642800" cy="1949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just" defTabSz="914400">
                <a:lnSpc>
                  <a:spcPts val="8640"/>
                </a:lnSpc>
              </a:pPr>
              <a:r>
                <a:rPr b="0" lang="en-US" sz="72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LOVE</a:t>
              </a:r>
              <a:endParaRPr b="0" lang="en-US" sz="7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6721"/>
                </a:lnSpc>
              </a:pPr>
              <a:r>
                <a:rPr b="0" lang="en-US" sz="5600" strike="noStrike" u="none">
                  <a:solidFill>
                    <a:srgbClr val="ff4a3b"/>
                  </a:solidFill>
                  <a:effectLst/>
                  <a:uFillTx/>
                  <a:latin typeface="Oswald"/>
                </a:rPr>
                <a:t>(EXCERPT)</a:t>
              </a:r>
              <a:endParaRPr b="0" lang="en-US" sz="56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39" name="TextBox 6"/>
          <p:cNvSpPr/>
          <p:nvPr/>
        </p:nvSpPr>
        <p:spPr>
          <a:xfrm>
            <a:off x="682920" y="281160"/>
            <a:ext cx="12231000" cy="1009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mother left me at age 11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kinda put me in a depression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started problems, and it started tension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she has a new baby, and it made me question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is that love? is that love?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parents solved problems 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with men women and thugs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but not once asked me if I needed a hug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What is love? What is love?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my ex boyfriend told me he loved me 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and yes he always hugged me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treated me right then pulled out the knife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Now he thinks he’s above me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He made me Bleed, 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He’d accuse and plead 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that he never hurt me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the bruises on me 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nobody could see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16 year old girl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now I may be young 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I’m living in a big world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don’t know how to love/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854"/>
              </a:lnSpc>
            </a:pPr>
            <a:r>
              <a:rPr b="0" lang="en-US" sz="2280" spc="77" strike="noStrike" u="none">
                <a:solidFill>
                  <a:srgbClr val="ede6e2"/>
                </a:solidFill>
                <a:effectLst/>
                <a:uFillTx/>
                <a:latin typeface="Quicksand"/>
              </a:rPr>
              <a:t>I don’t want to love</a:t>
            </a: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987"/>
              </a:lnSpc>
            </a:pP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929"/>
              </a:lnSpc>
            </a:pPr>
            <a:endParaRPr b="0" lang="en-US" sz="228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0" name="AutoShape 7"/>
          <p:cNvSpPr/>
          <p:nvPr/>
        </p:nvSpPr>
        <p:spPr>
          <a:xfrm>
            <a:off x="13468680" y="-645840"/>
            <a:ext cx="64440" cy="11578320"/>
          </a:xfrm>
          <a:prstGeom prst="rect">
            <a:avLst/>
          </a:prstGeom>
          <a:solidFill>
            <a:srgbClr val="ede6e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41" name="Group 8"/>
          <p:cNvGrpSpPr/>
          <p:nvPr/>
        </p:nvGrpSpPr>
        <p:grpSpPr>
          <a:xfrm>
            <a:off x="13300560" y="1083600"/>
            <a:ext cx="400680" cy="402480"/>
            <a:chOff x="13300560" y="1083600"/>
            <a:chExt cx="400680" cy="402480"/>
          </a:xfrm>
        </p:grpSpPr>
        <p:sp>
          <p:nvSpPr>
            <p:cNvPr id="142" name="Freeform 9"/>
            <p:cNvSpPr/>
            <p:nvPr/>
          </p:nvSpPr>
          <p:spPr>
            <a:xfrm>
              <a:off x="13300560" y="10836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3" name="Group 10"/>
          <p:cNvGrpSpPr/>
          <p:nvPr/>
        </p:nvGrpSpPr>
        <p:grpSpPr>
          <a:xfrm>
            <a:off x="13300560" y="3074760"/>
            <a:ext cx="400680" cy="402480"/>
            <a:chOff x="13300560" y="3074760"/>
            <a:chExt cx="400680" cy="402480"/>
          </a:xfrm>
        </p:grpSpPr>
        <p:sp>
          <p:nvSpPr>
            <p:cNvPr id="144" name="Freeform 11"/>
            <p:cNvSpPr/>
            <p:nvPr/>
          </p:nvSpPr>
          <p:spPr>
            <a:xfrm>
              <a:off x="13300560" y="307476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5" name="Group 12"/>
          <p:cNvGrpSpPr/>
          <p:nvPr/>
        </p:nvGrpSpPr>
        <p:grpSpPr>
          <a:xfrm>
            <a:off x="13300560" y="4941720"/>
            <a:ext cx="400680" cy="402480"/>
            <a:chOff x="13300560" y="4941720"/>
            <a:chExt cx="400680" cy="402480"/>
          </a:xfrm>
        </p:grpSpPr>
        <p:sp>
          <p:nvSpPr>
            <p:cNvPr id="146" name="Freeform 13"/>
            <p:cNvSpPr/>
            <p:nvPr/>
          </p:nvSpPr>
          <p:spPr>
            <a:xfrm>
              <a:off x="13300560" y="49417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7" name="Group 14"/>
          <p:cNvGrpSpPr/>
          <p:nvPr/>
        </p:nvGrpSpPr>
        <p:grpSpPr>
          <a:xfrm>
            <a:off x="13300560" y="6922800"/>
            <a:ext cx="400680" cy="402480"/>
            <a:chOff x="13300560" y="6922800"/>
            <a:chExt cx="400680" cy="402480"/>
          </a:xfrm>
        </p:grpSpPr>
        <p:sp>
          <p:nvSpPr>
            <p:cNvPr id="148" name="Freeform 15"/>
            <p:cNvSpPr/>
            <p:nvPr/>
          </p:nvSpPr>
          <p:spPr>
            <a:xfrm>
              <a:off x="13300560" y="692280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9" name="Group 16"/>
          <p:cNvGrpSpPr/>
          <p:nvPr/>
        </p:nvGrpSpPr>
        <p:grpSpPr>
          <a:xfrm>
            <a:off x="13300560" y="8876520"/>
            <a:ext cx="400680" cy="402480"/>
            <a:chOff x="13300560" y="8876520"/>
            <a:chExt cx="400680" cy="402480"/>
          </a:xfrm>
        </p:grpSpPr>
        <p:sp>
          <p:nvSpPr>
            <p:cNvPr id="150" name="Freeform 17"/>
            <p:cNvSpPr/>
            <p:nvPr/>
          </p:nvSpPr>
          <p:spPr>
            <a:xfrm>
              <a:off x="13300560" y="8876520"/>
              <a:ext cx="400680" cy="402480"/>
            </a:xfrm>
            <a:custGeom>
              <a:avLst/>
              <a:gdLst>
                <a:gd name="textAreaLeft" fmla="*/ 0 w 400680"/>
                <a:gd name="textAreaRight" fmla="*/ 401400 w 400680"/>
                <a:gd name="textAreaTop" fmla="*/ 0 h 402480"/>
                <a:gd name="textAreaBottom" fmla="*/ 403200 h 402480"/>
              </a:gdLst>
              <a:ahLst/>
              <a:cxn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a3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Application>LibreOffice/25.8.1.1$MacOSX_AARCH64 LibreOffice_project/54047653041915e595ad4e45cccea684809c77b5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Song Factory</dc:creator>
  <dc:description/>
  <dc:identifier>DAFOMuPeduY</dc:identifier>
  <dc:language>en-US</dc:language>
  <cp:lastModifiedBy/>
  <dcterms:modified xsi:type="dcterms:W3CDTF">2026-02-10T09:38:14Z</dcterms:modified>
  <cp:revision>6</cp:revision>
  <dc:subject/>
  <dc:title>Song Factory Oct 22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29</vt:i4>
  </property>
</Properties>
</file>